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Masters/slideMaster4.xml" ContentType="application/vnd.openxmlformats-officedocument.presentationml.slide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  <p:sldMasterId id="2147483696" r:id="rId2"/>
    <p:sldMasterId id="2147483708" r:id="rId3"/>
    <p:sldMasterId id="2147483721" r:id="rId4"/>
    <p:sldMasterId id="2147483733" r:id="rId5"/>
    <p:sldMasterId id="2147483745" r:id="rId6"/>
    <p:sldMasterId id="2147483757" r:id="rId7"/>
  </p:sldMasterIdLst>
  <p:notesMasterIdLst>
    <p:notesMasterId r:id="rId12"/>
  </p:notesMasterIdLst>
  <p:sldIdLst>
    <p:sldId id="287" r:id="rId8"/>
    <p:sldId id="288" r:id="rId9"/>
    <p:sldId id="290" r:id="rId10"/>
    <p:sldId id="291" r:id="rId11"/>
  </p:sldIdLst>
  <p:sldSz cx="12192000" cy="6858000"/>
  <p:notesSz cx="6858000" cy="9144000"/>
  <p:embeddedFontLst>
    <p:embeddedFont>
      <p:font typeface="方正毡笔黑简体" charset="-122"/>
      <p:regular r:id="rId13"/>
    </p:embeddedFont>
    <p:embeddedFont>
      <p:font typeface="Palatino Linotype" pitchFamily="18" charset="0"/>
      <p:regular r:id="rId14"/>
      <p:bold r:id="rId15"/>
      <p:italic r:id="rId16"/>
      <p:boldItalic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幼圆" charset="-122"/>
      <p:regular r:id="rId22"/>
    </p:embeddedFont>
    <p:embeddedFont>
      <p:font typeface="Century Gothic" pitchFamily="34" charset="0"/>
      <p:regular r:id="rId23"/>
      <p:bold r:id="rId24"/>
      <p:italic r:id="rId25"/>
      <p:boldItalic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770">
          <p15:clr>
            <a:srgbClr val="A4A3A4"/>
          </p15:clr>
        </p15:guide>
        <p15:guide id="2" pos="3840">
          <p15:clr>
            <a:srgbClr val="A4A3A4"/>
          </p15:clr>
        </p15:guide>
        <p15:guide id="3" pos="38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425" autoAdjust="0"/>
    <p:restoredTop sz="94660"/>
  </p:normalViewPr>
  <p:slideViewPr>
    <p:cSldViewPr snapToGrid="0" showGuides="1">
      <p:cViewPr varScale="1">
        <p:scale>
          <a:sx n="61" d="100"/>
          <a:sy n="61" d="100"/>
        </p:scale>
        <p:origin x="-276" y="-78"/>
      </p:cViewPr>
      <p:guideLst>
        <p:guide orient="horz" pos="3770"/>
        <p:guide pos="3840"/>
        <p:guide pos="38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Master" Target="slideMasters/slideMaster7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12.fntdata"/><Relationship Id="rId5" Type="http://schemas.openxmlformats.org/officeDocument/2006/relationships/slideMaster" Target="slideMasters/slideMaster5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635496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aike.baidu.com/item/%E6%89%98%E9%87%8C%E6%8B%86%E5%88%A9/525532" TargetMode="External"/><Relationship Id="rId7" Type="http://schemas.openxmlformats.org/officeDocument/2006/relationships/hyperlink" Target="https://baike.baidu.com/item/%E7%A9%BA%E9%97%B4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baike.baidu.com/item/%E9%A9%AC%E5%BE%B7%E5%A0%A1%E5%8D%8A%E7%90%83" TargetMode="External"/><Relationship Id="rId5" Type="http://schemas.openxmlformats.org/officeDocument/2006/relationships/hyperlink" Target="https://baike.baidu.com/item/%E9%A9%AC%E5%BE%B7%E5%A0%A1" TargetMode="External"/><Relationship Id="rId4" Type="http://schemas.openxmlformats.org/officeDocument/2006/relationships/hyperlink" Target="https://baike.baidu.com/item/%E6%B0%B4%E9%93%B6/572967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803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>
                <a:solidFill>
                  <a:schemeClr val="bg1"/>
                </a:solidFill>
                <a:latin typeface="方正毡笔黑简体" charset="-122"/>
                <a:ea typeface="方正毡笔黑简体" charset="-122"/>
              </a:rPr>
              <a:t>1641</a:t>
            </a:r>
            <a:r>
              <a:rPr lang="zh-CN" altLang="en-US" sz="1200" dirty="0" smtClean="0">
                <a:solidFill>
                  <a:schemeClr val="bg1"/>
                </a:solidFill>
                <a:latin typeface="方正毡笔黑简体" charset="-122"/>
                <a:ea typeface="方正毡笔黑简体" charset="-122"/>
              </a:rPr>
              <a:t>年意大利数学家</a:t>
            </a:r>
            <a:r>
              <a:rPr lang="zh-CN" altLang="en-US" sz="1200" dirty="0" smtClean="0">
                <a:solidFill>
                  <a:schemeClr val="bg1"/>
                </a:solidFill>
                <a:latin typeface="方正毡笔黑简体" charset="-122"/>
                <a:ea typeface="方正毡笔黑简体" charset="-122"/>
                <a:hlinkClick r:id="rId3"/>
              </a:rPr>
              <a:t>托里拆利</a:t>
            </a:r>
            <a:r>
              <a:rPr lang="zh-CN" altLang="en-US" sz="1200" dirty="0" smtClean="0">
                <a:solidFill>
                  <a:schemeClr val="bg1"/>
                </a:solidFill>
                <a:latin typeface="方正毡笔黑简体" charset="-122"/>
                <a:ea typeface="方正毡笔黑简体" charset="-122"/>
              </a:rPr>
              <a:t>在一根长管子内加满</a:t>
            </a:r>
            <a:r>
              <a:rPr lang="zh-CN" altLang="en-US" sz="1200" dirty="0" smtClean="0">
                <a:solidFill>
                  <a:schemeClr val="bg1"/>
                </a:solidFill>
                <a:latin typeface="方正毡笔黑简体" charset="-122"/>
                <a:ea typeface="方正毡笔黑简体" charset="-122"/>
                <a:hlinkClick r:id="rId4"/>
              </a:rPr>
              <a:t>水银</a:t>
            </a:r>
            <a:r>
              <a:rPr lang="zh-CN" altLang="en-US" sz="1200" dirty="0" smtClean="0">
                <a:solidFill>
                  <a:schemeClr val="bg1"/>
                </a:solidFill>
                <a:latin typeface="方正毡笔黑简体" charset="-122"/>
                <a:ea typeface="方正毡笔黑简体" charset="-122"/>
              </a:rPr>
              <a:t>，然后很缓慢的将管口倒转在一个盛满水银的盆内，管子内水银柱的末端是 </a:t>
            </a:r>
            <a:r>
              <a:rPr lang="en-US" altLang="zh-CN" sz="1200" dirty="0" smtClean="0">
                <a:solidFill>
                  <a:schemeClr val="bg1"/>
                </a:solidFill>
                <a:latin typeface="方正毡笔黑简体" charset="-122"/>
                <a:ea typeface="方正毡笔黑简体" charset="-122"/>
              </a:rPr>
              <a:t>76 </a:t>
            </a:r>
            <a:r>
              <a:rPr lang="zh-CN" altLang="en-US" sz="1200" dirty="0" smtClean="0">
                <a:solidFill>
                  <a:schemeClr val="bg1"/>
                </a:solidFill>
                <a:latin typeface="方正毡笔黑简体" charset="-122"/>
                <a:ea typeface="方正毡笔黑简体" charset="-122"/>
              </a:rPr>
              <a:t>厘米高。这时玻璃管最上方无水银地带是真空状态。这一实验为“托里拆利实验”，完成实验的玻璃管为“托里拆利管”</a:t>
            </a:r>
            <a:endParaRPr kumimoji="1" lang="zh-CN" altLang="en-US" sz="1200" b="1" dirty="0" smtClean="0">
              <a:solidFill>
                <a:schemeClr val="bg1"/>
              </a:solidFill>
              <a:latin typeface="方正毡笔黑简体" charset="-122"/>
              <a:ea typeface="方正毡笔黑简体" charset="-122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1654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年，他在</a:t>
            </a:r>
            <a:r>
              <a:rPr lang="zh-CN" alt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5"/>
              </a:rPr>
              <a:t>马德堡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进行了著名的</a:t>
            </a:r>
            <a:r>
              <a:rPr lang="zh-CN" alt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6"/>
              </a:rPr>
              <a:t>马德堡半球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试验：用真空泵将两个合在一起的、直径为</a:t>
            </a:r>
            <a:r>
              <a:rPr lang="en-US" altLang="zh-CN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14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英寸</a:t>
            </a:r>
            <a:r>
              <a:rPr lang="en-US" altLang="zh-CN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(35.5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厘米</a:t>
            </a:r>
            <a:r>
              <a:rPr lang="en-US" altLang="zh-CN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的铜半球抽成真空，然后用两组各八匹马以相反方向拉拽铜球，始终未能将两半球分开。这个著名的试验又一次证明，</a:t>
            </a:r>
            <a:r>
              <a:rPr lang="zh-CN" alt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7"/>
              </a:rPr>
              <a:t>空间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有大气存在，且大气有巨大的压力</a:t>
            </a:r>
            <a:endParaRPr kumimoji="1" lang="zh-CN" altLang="en-US" sz="1200" b="1" dirty="0" smtClean="0">
              <a:solidFill>
                <a:srgbClr val="FFFF00"/>
              </a:solidFill>
              <a:latin typeface="方正毡笔黑简体" panose="03000509000000000000" charset="-122"/>
              <a:ea typeface="方正毡笔黑简体" panose="03000509000000000000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1409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4651"/>
            <a:ext cx="12257542" cy="69444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28057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28261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13723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243548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203410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265534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4069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53299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90811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992466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494BE-560E-4992-8001-BC81CA5C8551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D1B7F-372C-4EA5-BD45-6621AB7E59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02653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079271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521627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0608914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96503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01672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708800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80306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1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4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Oval 6"/>
          <p:cNvSpPr/>
          <p:nvPr/>
        </p:nvSpPr>
        <p:spPr>
          <a:xfrm>
            <a:off x="59944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61100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728971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594350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857666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299556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3331118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5D85F-213C-41DF-86E0-04C387A1F60C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0B7E6-8E36-40AB-B1B5-A64DBB2B57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368443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586489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795997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883030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2609618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63148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7833931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715938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6489183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500230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6419672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FD9C-2C4E-48CB-9337-50B37CB94FC0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1A078-B58E-4DE9-B848-107E84EF42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003322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51970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393363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43729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42603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1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49"/>
            <a:ext cx="5388864" cy="391318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089736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860194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877618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772457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122588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0352481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08CFB-55FF-4C38-A67F-69CF59F166FE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681A8-555F-4684-822B-ADFA16633A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300134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848793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5760132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82216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789214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417066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027187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5986319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796568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601976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0202409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32747-8A52-4D20-93B3-3F7DC26286C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3DC79-D7B2-4AB0-A1AE-209BB88D429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118407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9751600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4598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6019538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346551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42327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310644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0584187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934749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1565565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7030978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999F9-6D69-4967-B8D8-EE31FB9D3B3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23DC6-BFAF-4F8A-B959-BD2E3A069E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967851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7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0" y="273051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7" y="2438401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5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DCEC9-B0D2-488E-B115-12509CCB3618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F717D-141D-41AD-8574-89D4D83DE35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3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A6DCEC9-B0D2-488E-B115-12509CCB3618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7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8" y="6356351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50F717D-141D-41AD-8574-89D4D83DE35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Oval 6"/>
          <p:cNvSpPr/>
          <p:nvPr/>
        </p:nvSpPr>
        <p:spPr>
          <a:xfrm>
            <a:off x="11277014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4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 advClick="0" advTm="4000">
        <p:fade/>
      </p:transition>
    </mc:Fallback>
  </mc:AlternateConten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94BE-560E-4992-8001-BC81CA5C8551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D1B7F-372C-4EA5-BD45-6621AB7E595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781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5D85F-213C-41DF-86E0-04C387A1F60C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0B7E6-8E36-40AB-B1B5-A64DBB2B578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47894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4FD9C-2C4E-48CB-9337-50B37CB94FC0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1A078-B58E-4DE9-B848-107E84EF42D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611028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08CFB-55FF-4C38-A67F-69CF59F166FE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681A8-555F-4684-822B-ADFA16633A2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87077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32747-8A52-4D20-93B3-3F7DC26286C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3DC79-D7B2-4AB0-A1AE-209BB88D429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2957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999F9-6D69-4967-B8D8-EE31FB9D3B33}" type="datetimeFigureOut">
              <a:rPr lang="zh-CN" altLang="en-US" smtClean="0"/>
              <a:pPr/>
              <a:t>2020/8/19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23DC6-BFAF-4F8A-B959-BD2E3A069E3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81888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aike.baidu.com/item/%E5%A4%96%E5%A4%AA%E7%A9%BA/2209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aike.baidu.com/item/%E5%8E%8B%E5%8A%9B/5798497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ideo" Target="file:///E:\2020&#24180;&#26149;&#23395;&#24037;&#20316;\&#28436;&#31034;&#23454;&#39564;&#24405;&#21046;&#35270;&#39057;\&#30495;&#31354;&#29616;&#35937;.mp4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8"/>
          <p:cNvSpPr txBox="1"/>
          <p:nvPr/>
        </p:nvSpPr>
        <p:spPr>
          <a:xfrm>
            <a:off x="400661" y="1183049"/>
            <a:ext cx="10956925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 dirty="0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真空</a:t>
            </a:r>
            <a:r>
              <a:rPr lang="zh-CN" altLang="en-US" sz="2800" b="1" dirty="0" smtClean="0">
                <a:solidFill>
                  <a:schemeClr val="bg1"/>
                </a:solidFill>
                <a:latin typeface="方正毡笔黑简体" charset="-122"/>
                <a:ea typeface="方正毡笔黑简体" charset="-122"/>
              </a:rPr>
              <a:t>的含义是指在给定的空间内低于一个大气压力的气体状态，是一种物理现象。</a:t>
            </a:r>
            <a:endParaRPr lang="en-US" altLang="zh-CN" sz="2800" b="1" dirty="0" smtClean="0">
              <a:solidFill>
                <a:schemeClr val="bg1"/>
              </a:solidFill>
              <a:latin typeface="方正毡笔黑简体" charset="-122"/>
              <a:ea typeface="方正毡笔黑简体" charset="-122"/>
            </a:endParaRPr>
          </a:p>
          <a:p>
            <a:endParaRPr lang="en-US" altLang="zh-CN" sz="2800" b="1" dirty="0" smtClean="0">
              <a:solidFill>
                <a:schemeClr val="bg1"/>
              </a:solidFill>
              <a:latin typeface="方正毡笔黑简体" charset="-122"/>
              <a:ea typeface="方正毡笔黑简体" charset="-122"/>
            </a:endParaRPr>
          </a:p>
          <a:p>
            <a:r>
              <a:rPr lang="zh-CN" altLang="en-US" sz="2800" b="1" dirty="0" smtClean="0">
                <a:solidFill>
                  <a:schemeClr val="bg1"/>
                </a:solidFill>
                <a:latin typeface="方正毡笔黑简体" charset="-122"/>
                <a:ea typeface="方正毡笔黑简体" charset="-122"/>
              </a:rPr>
              <a:t>在自然环境里，只有</a:t>
            </a:r>
            <a:r>
              <a:rPr lang="zh-CN" altLang="en-US" sz="2800" b="1" dirty="0" smtClean="0">
                <a:solidFill>
                  <a:schemeClr val="bg1"/>
                </a:solidFill>
                <a:latin typeface="方正毡笔黑简体" charset="-122"/>
                <a:ea typeface="方正毡笔黑简体" charset="-122"/>
                <a:hlinkClick r:id="rId3"/>
              </a:rPr>
              <a:t>外太空</a:t>
            </a:r>
            <a:r>
              <a:rPr lang="zh-CN" altLang="en-US" sz="2800" b="1" dirty="0" smtClean="0">
                <a:solidFill>
                  <a:schemeClr val="bg1"/>
                </a:solidFill>
                <a:latin typeface="方正毡笔黑简体" charset="-122"/>
                <a:ea typeface="方正毡笔黑简体" charset="-122"/>
              </a:rPr>
              <a:t>堪称最接近真空的空间。</a:t>
            </a:r>
            <a:endParaRPr kumimoji="1" lang="zh-CN" altLang="en-US" sz="2800" b="1" dirty="0" smtClean="0">
              <a:solidFill>
                <a:schemeClr val="bg1"/>
              </a:solidFill>
              <a:latin typeface="方正毡笔黑简体" charset="-122"/>
              <a:ea typeface="方正毡笔黑简体" charset="-122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7790" y="3304153"/>
            <a:ext cx="110295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方正毡笔黑简体" charset="-122"/>
                <a:ea typeface="方正毡笔黑简体" charset="-122"/>
              </a:rPr>
              <a:t>在真空技术中按照</a:t>
            </a:r>
            <a:r>
              <a:rPr lang="zh-CN" altLang="en-US" sz="2800" b="1" dirty="0" smtClean="0">
                <a:solidFill>
                  <a:schemeClr val="bg1"/>
                </a:solidFill>
                <a:latin typeface="方正毡笔黑简体" charset="-122"/>
                <a:ea typeface="方正毡笔黑简体" charset="-122"/>
                <a:hlinkClick r:id="rId4"/>
              </a:rPr>
              <a:t>压力</a:t>
            </a:r>
            <a:r>
              <a:rPr lang="zh-CN" altLang="en-US" sz="2800" b="1" dirty="0" smtClean="0">
                <a:solidFill>
                  <a:schemeClr val="bg1"/>
                </a:solidFill>
                <a:latin typeface="方正毡笔黑简体" charset="-122"/>
                <a:ea typeface="方正毡笔黑简体" charset="-122"/>
              </a:rPr>
              <a:t>的高低我们可以区分为：粗略真空、中度真空、高真空和超高真空</a:t>
            </a:r>
            <a:endParaRPr lang="zh-CN" altLang="en-US" sz="2800" b="1" dirty="0">
              <a:solidFill>
                <a:schemeClr val="bg1"/>
              </a:solidFill>
              <a:latin typeface="方正毡笔黑简体" charset="-122"/>
              <a:ea typeface="方正毡笔黑简体" charset="-12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4285" y="4533650"/>
            <a:ext cx="58015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CN" altLang="en-US" sz="2400" b="1" dirty="0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粗略真空（</a:t>
            </a:r>
            <a:r>
              <a:rPr lang="en-US" sz="2400" b="1" dirty="0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Rough Vacuum） 760 ~ 10 </a:t>
            </a:r>
            <a:r>
              <a:rPr lang="en-US" sz="2400" b="1" dirty="0" err="1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Torr</a:t>
            </a:r>
            <a:endParaRPr lang="en-US" sz="2400" b="1" dirty="0" smtClean="0">
              <a:solidFill>
                <a:srgbClr val="FFFF00"/>
              </a:solidFill>
              <a:latin typeface="方正毡笔黑简体" charset="-122"/>
              <a:ea typeface="方正毡笔黑简体" charset="-122"/>
            </a:endParaRPr>
          </a:p>
          <a:p>
            <a:pPr>
              <a:buFont typeface="Arial" pitchFamily="34" charset="0"/>
              <a:buChar char="•"/>
            </a:pPr>
            <a:r>
              <a:rPr lang="zh-CN" altLang="en-US" sz="2400" b="1" dirty="0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中度真空（</a:t>
            </a:r>
            <a:r>
              <a:rPr lang="en-US" sz="2400" b="1" dirty="0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Medium Vacuum） 10 ~ </a:t>
            </a:r>
            <a:r>
              <a:rPr lang="en-US" sz="2400" b="1" dirty="0" err="1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Torr</a:t>
            </a:r>
            <a:endParaRPr lang="en-US" sz="2400" b="1" dirty="0" smtClean="0">
              <a:solidFill>
                <a:srgbClr val="FFFF00"/>
              </a:solidFill>
              <a:latin typeface="方正毡笔黑简体" charset="-122"/>
              <a:ea typeface="方正毡笔黑简体" charset="-122"/>
            </a:endParaRPr>
          </a:p>
          <a:p>
            <a:pPr>
              <a:buFont typeface="Arial" pitchFamily="34" charset="0"/>
              <a:buChar char="•"/>
            </a:pPr>
            <a:r>
              <a:rPr lang="zh-CN" altLang="en-US" sz="2400" b="1" dirty="0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高真空 （</a:t>
            </a:r>
            <a:r>
              <a:rPr lang="en-US" sz="2400" b="1" dirty="0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High Vacuum）~ </a:t>
            </a:r>
            <a:r>
              <a:rPr lang="en-US" sz="2400" b="1" dirty="0" err="1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Torr</a:t>
            </a:r>
            <a:endParaRPr lang="en-US" sz="2400" b="1" dirty="0" smtClean="0">
              <a:solidFill>
                <a:srgbClr val="FFFF00"/>
              </a:solidFill>
              <a:latin typeface="方正毡笔黑简体" charset="-122"/>
              <a:ea typeface="方正毡笔黑简体" charset="-122"/>
            </a:endParaRPr>
          </a:p>
          <a:p>
            <a:pPr>
              <a:buFont typeface="Arial" pitchFamily="34" charset="0"/>
              <a:buChar char="•"/>
            </a:pPr>
            <a:r>
              <a:rPr lang="zh-CN" altLang="en-US" sz="2400" b="1" dirty="0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超高真空（</a:t>
            </a:r>
            <a:r>
              <a:rPr lang="en-US" sz="2400" b="1" dirty="0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Ultra-High Vacuum） </a:t>
            </a:r>
            <a:r>
              <a:rPr lang="en-US" sz="2400" b="1" dirty="0" err="1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Torr</a:t>
            </a:r>
            <a:r>
              <a:rPr lang="zh-CN" altLang="en-US" sz="2400" b="1" dirty="0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以下</a:t>
            </a:r>
            <a:endParaRPr lang="zh-CN" altLang="en-US" sz="2400" b="1" dirty="0">
              <a:solidFill>
                <a:srgbClr val="FFFF00"/>
              </a:solidFill>
              <a:latin typeface="方正毡笔黑简体" charset="-122"/>
              <a:ea typeface="方正毡笔黑简体" charset="-122"/>
            </a:endParaRPr>
          </a:p>
        </p:txBody>
      </p:sp>
      <p:sp>
        <p:nvSpPr>
          <p:cNvPr id="5" name="TextBox 118">
            <a:extLst>
              <a:ext uri="{FF2B5EF4-FFF2-40B4-BE49-F238E27FC236}">
                <a16:creationId xmlns="" xmlns:a16="http://schemas.microsoft.com/office/drawing/2014/main" id="{203011DC-CA52-4527-885E-789D4E7088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304" y="342029"/>
            <a:ext cx="79995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3600" b="1" dirty="0" smtClean="0">
                <a:solidFill>
                  <a:srgbClr val="FF0000"/>
                </a:solidFill>
                <a:latin typeface="方正毡笔黑简体" panose="02010600030101010101" charset="-122"/>
                <a:ea typeface="方正毡笔黑简体" panose="02010600030101010101" charset="-122"/>
              </a:rPr>
              <a:t>真空是真的“空”吗？</a:t>
            </a:r>
            <a:endParaRPr lang="zh-CN" altLang="en-US" sz="3600" b="1" dirty="0">
              <a:solidFill>
                <a:srgbClr val="FF0000"/>
              </a:solidFill>
              <a:latin typeface="方正毡笔黑简体" panose="02010600030101010101" charset="-122"/>
              <a:ea typeface="方正毡笔黑简体" panose="02010600030101010101" charset="-122"/>
            </a:endParaRPr>
          </a:p>
        </p:txBody>
      </p:sp>
      <p:grpSp>
        <p:nvGrpSpPr>
          <p:cNvPr id="6" name="组合 2">
            <a:extLst>
              <a:ext uri="{FF2B5EF4-FFF2-40B4-BE49-F238E27FC236}">
                <a16:creationId xmlns="" xmlns:a16="http://schemas.microsoft.com/office/drawing/2014/main" id="{C93861D1-6FBB-4431-8542-B5C623DF024A}"/>
              </a:ext>
            </a:extLst>
          </p:cNvPr>
          <p:cNvGrpSpPr/>
          <p:nvPr/>
        </p:nvGrpSpPr>
        <p:grpSpPr>
          <a:xfrm>
            <a:off x="9452920" y="327079"/>
            <a:ext cx="2479333" cy="424824"/>
            <a:chOff x="9131643" y="5572523"/>
            <a:chExt cx="2479333" cy="424824"/>
          </a:xfrm>
        </p:grpSpPr>
        <p:sp>
          <p:nvSpPr>
            <p:cNvPr id="7" name="文本框 3">
              <a:extLst>
                <a:ext uri="{FF2B5EF4-FFF2-40B4-BE49-F238E27FC236}">
                  <a16:creationId xmlns="" xmlns:a16="http://schemas.microsoft.com/office/drawing/2014/main" id="{FA42A6C5-1703-46BA-8890-0DCC65564BDF}"/>
                </a:ext>
              </a:extLst>
            </p:cNvPr>
            <p:cNvSpPr txBox="1"/>
            <p:nvPr/>
          </p:nvSpPr>
          <p:spPr>
            <a:xfrm>
              <a:off x="9131643" y="5572523"/>
              <a:ext cx="17287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指导老师</a:t>
              </a:r>
            </a:p>
          </p:txBody>
        </p:sp>
        <p:sp>
          <p:nvSpPr>
            <p:cNvPr id="8" name="文本框 4">
              <a:extLst>
                <a:ext uri="{FF2B5EF4-FFF2-40B4-BE49-F238E27FC236}">
                  <a16:creationId xmlns="" xmlns:a16="http://schemas.microsoft.com/office/drawing/2014/main" id="{72574653-ACF6-4007-A277-EAA83073A31D}"/>
                </a:ext>
              </a:extLst>
            </p:cNvPr>
            <p:cNvSpPr txBox="1"/>
            <p:nvPr/>
          </p:nvSpPr>
          <p:spPr>
            <a:xfrm>
              <a:off x="10446385" y="5597237"/>
              <a:ext cx="11645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陈玲</a:t>
              </a:r>
              <a:endParaRPr lang="zh-CN" altLang="en-US" sz="2000" dirty="0">
                <a:solidFill>
                  <a:schemeClr val="bg1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4166797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4204" y="1590188"/>
            <a:ext cx="3335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方正毡笔黑简体" charset="-122"/>
                <a:ea typeface="方正毡笔黑简体" charset="-122"/>
              </a:rPr>
              <a:t>托里拆利实验</a:t>
            </a:r>
            <a:endParaRPr kumimoji="1" lang="zh-CN" altLang="en-US" sz="2800" b="1" dirty="0" smtClean="0">
              <a:solidFill>
                <a:srgbClr val="FF0000"/>
              </a:solidFill>
              <a:latin typeface="方正毡笔黑简体" charset="-122"/>
              <a:ea typeface="方正毡笔黑简体" charset="-122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410347" y="3833378"/>
            <a:ext cx="2337660" cy="1505918"/>
            <a:chOff x="1410347" y="4057966"/>
            <a:chExt cx="2337660" cy="1505918"/>
          </a:xfrm>
        </p:grpSpPr>
        <p:grpSp>
          <p:nvGrpSpPr>
            <p:cNvPr id="19" name="Group 18"/>
            <p:cNvGrpSpPr/>
            <p:nvPr/>
          </p:nvGrpSpPr>
          <p:grpSpPr>
            <a:xfrm>
              <a:off x="1410347" y="4057966"/>
              <a:ext cx="2337660" cy="1505918"/>
              <a:chOff x="1394847" y="3933985"/>
              <a:chExt cx="2337660" cy="1505918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rot="16200000" flipH="1">
                <a:off x="658678" y="4688235"/>
                <a:ext cx="1487837" cy="15499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16200000" flipH="1">
                <a:off x="2980839" y="4670154"/>
                <a:ext cx="1487837" cy="15499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rot="10800000" flipV="1">
                <a:off x="1394850" y="5408908"/>
                <a:ext cx="2309245" cy="15500"/>
              </a:xfrm>
              <a:prstGeom prst="line">
                <a:avLst/>
              </a:prstGeom>
              <a:ln w="381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Rectangle 19"/>
            <p:cNvSpPr/>
            <p:nvPr/>
          </p:nvSpPr>
          <p:spPr>
            <a:xfrm>
              <a:off x="1456842" y="4649486"/>
              <a:ext cx="2262752" cy="86790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185262" y="2626551"/>
            <a:ext cx="201478" cy="2061275"/>
            <a:chOff x="2495227" y="3006671"/>
            <a:chExt cx="201478" cy="2061275"/>
          </a:xfrm>
        </p:grpSpPr>
        <p:sp>
          <p:nvSpPr>
            <p:cNvPr id="23" name="Rectangle 22"/>
            <p:cNvSpPr/>
            <p:nvPr/>
          </p:nvSpPr>
          <p:spPr>
            <a:xfrm>
              <a:off x="2495227" y="3006671"/>
              <a:ext cx="201478" cy="206127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511271" y="3027062"/>
              <a:ext cx="172926" cy="1699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7">
            <a:extLst>
              <a:ext uri="{FF2B5EF4-FFF2-40B4-BE49-F238E27FC236}">
                <a16:creationId xmlns="" xmlns:a16="http://schemas.microsoft.com/office/drawing/2014/main" id="{D63F59FB-C2A3-430B-ADAE-C59E3D79A6E2}"/>
              </a:ext>
            </a:extLst>
          </p:cNvPr>
          <p:cNvSpPr txBox="1"/>
          <p:nvPr/>
        </p:nvSpPr>
        <p:spPr>
          <a:xfrm>
            <a:off x="7648504" y="1486292"/>
            <a:ext cx="29895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马德堡半球实验</a:t>
            </a:r>
            <a:endParaRPr lang="zh-CN" altLang="en-US" sz="2800" b="1" dirty="0">
              <a:solidFill>
                <a:srgbClr val="FF0000"/>
              </a:solidFill>
              <a:latin typeface="方正毡笔黑简体" panose="03000509000000000000" pitchFamily="65" charset="-122"/>
              <a:ea typeface="方正毡笔黑简体" panose="03000509000000000000" pitchFamily="65" charset="-122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715437" y="2778539"/>
            <a:ext cx="2805193" cy="2774197"/>
            <a:chOff x="7779605" y="2778539"/>
            <a:chExt cx="2805193" cy="2774197"/>
          </a:xfrm>
        </p:grpSpPr>
        <p:cxnSp>
          <p:nvCxnSpPr>
            <p:cNvPr id="15" name="Straight Connector 14"/>
            <p:cNvCxnSpPr>
              <a:stCxn id="16" idx="0"/>
              <a:endCxn id="16" idx="2"/>
            </p:cNvCxnSpPr>
            <p:nvPr/>
          </p:nvCxnSpPr>
          <p:spPr>
            <a:xfrm rot="10800000" flipH="1" flipV="1">
              <a:off x="9119143" y="2779942"/>
              <a:ext cx="63058" cy="2772794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c 15"/>
            <p:cNvSpPr/>
            <p:nvPr/>
          </p:nvSpPr>
          <p:spPr>
            <a:xfrm rot="5400000">
              <a:off x="7795103" y="2763041"/>
              <a:ext cx="2774197" cy="2805193"/>
            </a:xfrm>
            <a:prstGeom prst="arc">
              <a:avLst>
                <a:gd name="adj1" fmla="val 10643670"/>
                <a:gd name="adj2" fmla="val 0"/>
              </a:avLst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608709" y="2791998"/>
            <a:ext cx="2805193" cy="2774197"/>
            <a:chOff x="4818476" y="1764223"/>
            <a:chExt cx="2805193" cy="2774197"/>
          </a:xfrm>
        </p:grpSpPr>
        <p:sp>
          <p:nvSpPr>
            <p:cNvPr id="18" name="Arc 17"/>
            <p:cNvSpPr/>
            <p:nvPr/>
          </p:nvSpPr>
          <p:spPr>
            <a:xfrm rot="16200000">
              <a:off x="4833974" y="1748725"/>
              <a:ext cx="2774197" cy="2805193"/>
            </a:xfrm>
            <a:prstGeom prst="arc">
              <a:avLst>
                <a:gd name="adj1" fmla="val 10643670"/>
                <a:gd name="adj2" fmla="val 0"/>
              </a:avLst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rot="10800000" flipH="1" flipV="1">
              <a:off x="6218920" y="1765626"/>
              <a:ext cx="63058" cy="2772794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639720" y="459220"/>
            <a:ext cx="7044448" cy="584775"/>
          </a:xfrm>
          <a:prstGeom prst="rect">
            <a:avLst/>
          </a:prstGeom>
          <a:ln w="25400"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kumimoji="1" lang="zh-CN" altLang="en-US" sz="3200" b="1" dirty="0" smtClean="0">
                <a:solidFill>
                  <a:schemeClr val="bg1"/>
                </a:solidFill>
                <a:latin typeface="方正毡笔黑简体" charset="-122"/>
                <a:ea typeface="方正毡笔黑简体" charset="-122"/>
              </a:rPr>
              <a:t>空间是有大气的，大气有压力存在</a:t>
            </a:r>
            <a:endParaRPr kumimoji="1" lang="zh-CN" altLang="en-US" sz="3200" b="1" dirty="0" smtClean="0">
              <a:solidFill>
                <a:schemeClr val="bg1"/>
              </a:solidFill>
              <a:latin typeface="方正毡笔黑简体" charset="-122"/>
              <a:ea typeface="方正毡笔黑简体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86571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0862" y="392647"/>
            <a:ext cx="775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rPr>
              <a:t>在实验室里我们利用粗略真空来演示一些现象：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64651" y="1689316"/>
            <a:ext cx="4045058" cy="14773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此处插入演示视频</a:t>
            </a:r>
            <a:endParaRPr lang="en-US" altLang="zh-CN" b="1" dirty="0" smtClean="0">
              <a:solidFill>
                <a:srgbClr val="FF0000"/>
              </a:solidFill>
            </a:endParaRPr>
          </a:p>
          <a:p>
            <a:endParaRPr lang="en-US" altLang="zh-CN" b="1" dirty="0" smtClean="0">
              <a:solidFill>
                <a:srgbClr val="FF0000"/>
              </a:solidFill>
            </a:endParaRPr>
          </a:p>
          <a:p>
            <a:endParaRPr lang="en-US" altLang="zh-CN" b="1" dirty="0" smtClean="0">
              <a:solidFill>
                <a:srgbClr val="FF0000"/>
              </a:solidFill>
            </a:endParaRPr>
          </a:p>
          <a:p>
            <a:endParaRPr lang="en-US" altLang="zh-CN" b="1" dirty="0" smtClean="0">
              <a:solidFill>
                <a:srgbClr val="FF0000"/>
              </a:solidFill>
            </a:endParaRPr>
          </a:p>
          <a:p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9544" y="1508524"/>
            <a:ext cx="35702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“丝线在真空中的摆动”</a:t>
            </a:r>
            <a:endParaRPr lang="zh-CN" altLang="en-US" sz="2400" b="1" dirty="0">
              <a:solidFill>
                <a:srgbClr val="FFFF00"/>
              </a:solidFill>
              <a:latin typeface="方正毡笔黑简体" charset="-122"/>
              <a:ea typeface="方正毡笔黑简体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8200" y="2314426"/>
            <a:ext cx="4185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“管内水柱在真空中的变化”</a:t>
            </a:r>
            <a:endParaRPr lang="zh-CN" altLang="en-US" sz="2400" b="1" dirty="0">
              <a:solidFill>
                <a:srgbClr val="FFFF00"/>
              </a:solidFill>
              <a:latin typeface="方正毡笔黑简体" charset="-122"/>
              <a:ea typeface="方正毡笔黑简体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3619" y="3461302"/>
            <a:ext cx="38972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“真空中的气球体积变化”</a:t>
            </a:r>
            <a:endParaRPr lang="zh-CN" altLang="en-US" sz="2400" b="1" dirty="0">
              <a:solidFill>
                <a:srgbClr val="FFFF00"/>
              </a:solidFill>
              <a:latin typeface="方正毡笔黑简体" charset="-122"/>
              <a:ea typeface="方正毡笔黑简体" charset="-122"/>
            </a:endParaRPr>
          </a:p>
        </p:txBody>
      </p:sp>
      <p:pic>
        <p:nvPicPr>
          <p:cNvPr id="14" name="真空现象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70520" y="999639"/>
            <a:ext cx="7511513" cy="56336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图片 73">
            <a:extLst>
              <a:ext uri="{FF2B5EF4-FFF2-40B4-BE49-F238E27FC236}">
                <a16:creationId xmlns="" xmlns:a16="http://schemas.microsoft.com/office/drawing/2014/main" id="{3C507BC2-08FF-4BC3-81AD-1E327057C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926" y="5892879"/>
            <a:ext cx="2084229" cy="639523"/>
          </a:xfrm>
          <a:prstGeom prst="rect">
            <a:avLst/>
          </a:prstGeom>
        </p:spPr>
      </p:pic>
      <p:grpSp>
        <p:nvGrpSpPr>
          <p:cNvPr id="2" name="Group 7"/>
          <p:cNvGrpSpPr/>
          <p:nvPr/>
        </p:nvGrpSpPr>
        <p:grpSpPr>
          <a:xfrm>
            <a:off x="396725" y="335617"/>
            <a:ext cx="9630678" cy="2977556"/>
            <a:chOff x="1218136" y="3636756"/>
            <a:chExt cx="9630678" cy="2977556"/>
          </a:xfrm>
        </p:grpSpPr>
        <p:sp>
          <p:nvSpPr>
            <p:cNvPr id="35" name="文本框 7">
              <a:extLst>
                <a:ext uri="{FF2B5EF4-FFF2-40B4-BE49-F238E27FC236}">
                  <a16:creationId xmlns="" xmlns:a16="http://schemas.microsoft.com/office/drawing/2014/main" id="{D63F59FB-C2A3-430B-ADAE-C59E3D79A6E2}"/>
                </a:ext>
              </a:extLst>
            </p:cNvPr>
            <p:cNvSpPr txBox="1"/>
            <p:nvPr/>
          </p:nvSpPr>
          <p:spPr>
            <a:xfrm>
              <a:off x="3659188" y="3636756"/>
              <a:ext cx="718962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C000"/>
                  </a:solidFill>
                  <a:latin typeface="方正毡笔黑简体" panose="03000509000000000000" pitchFamily="65" charset="-122"/>
                  <a:ea typeface="方正毡笔黑简体" panose="03000509000000000000" pitchFamily="65" charset="-122"/>
                </a:rPr>
                <a:t>拓展思考：</a:t>
              </a:r>
              <a:endParaRPr lang="zh-CN" altLang="en-US" sz="2800" b="1" dirty="0">
                <a:solidFill>
                  <a:srgbClr val="FFC000"/>
                </a:solidFill>
                <a:latin typeface="方正毡笔黑简体" panose="03000509000000000000" pitchFamily="65" charset="-122"/>
                <a:ea typeface="方正毡笔黑简体" panose="03000509000000000000" pitchFamily="65" charset="-122"/>
              </a:endParaRPr>
            </a:p>
          </p:txBody>
        </p:sp>
        <p:pic>
          <p:nvPicPr>
            <p:cNvPr id="95234" name="Picture 2" descr="https://dss3.bdstatic.com/70cFv8Sh_Q1YnxGkpoWK1HF6hhy/it/u=2816727693,3765737320&amp;fm=26&amp;gp=0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18136" y="4355030"/>
              <a:ext cx="2103614" cy="2259282"/>
            </a:xfrm>
            <a:prstGeom prst="rect">
              <a:avLst/>
            </a:prstGeom>
            <a:noFill/>
          </p:spPr>
        </p:pic>
      </p:grpSp>
      <p:sp>
        <p:nvSpPr>
          <p:cNvPr id="10" name="Rectangle 9"/>
          <p:cNvSpPr/>
          <p:nvPr/>
        </p:nvSpPr>
        <p:spPr>
          <a:xfrm>
            <a:off x="2758698" y="954532"/>
            <a:ext cx="902001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爱因斯坦在用场论观点研究引力现象时，已经认识到空无一物的真空观念是有问题的，他曾提出真空是引力场的某种特殊状态的想法。首先给予真空崭新物理内容的是</a:t>
            </a:r>
            <a:r>
              <a:rPr lang="en-US" altLang="zh-CN" sz="2800" b="1" dirty="0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P.A.M.</a:t>
            </a:r>
            <a:r>
              <a:rPr lang="zh-CN" altLang="en-US" sz="2800" b="1" dirty="0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狄拉克。狄拉克于</a:t>
            </a:r>
            <a:r>
              <a:rPr lang="en-US" altLang="zh-CN" sz="2800" b="1" dirty="0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1930</a:t>
            </a:r>
            <a:r>
              <a:rPr lang="zh-CN" altLang="en-US" sz="2800" b="1" dirty="0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年为了摆脱狄拉克方程负能解的困境，提出真空是充满了负能态的电子海。</a:t>
            </a:r>
            <a:endParaRPr lang="zh-CN" altLang="en-US" sz="2800" b="1" dirty="0">
              <a:solidFill>
                <a:srgbClr val="FFFF00"/>
              </a:solidFill>
              <a:latin typeface="方正毡笔黑简体" charset="-122"/>
              <a:ea typeface="方正毡笔黑简体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8379" y="3772640"/>
            <a:ext cx="11083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量子场论中有“真空不空”的观念</a:t>
            </a:r>
            <a:r>
              <a:rPr lang="en-US" altLang="zh-CN" sz="2800" b="1" dirty="0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—</a:t>
            </a:r>
            <a:r>
              <a:rPr lang="zh-CN" altLang="en-US" sz="2800" b="1" dirty="0" smtClean="0">
                <a:solidFill>
                  <a:srgbClr val="FFFF00"/>
                </a:solidFill>
                <a:latin typeface="方正毡笔黑简体" charset="-122"/>
                <a:ea typeface="方正毡笔黑简体" charset="-122"/>
              </a:rPr>
              <a:t>即使没有物质存在仍然存在量子涨落的现象，根据这一观念提出了“卡西米尔”效应，大家可以查阅资料了解“卡西米尔”效应实验的精妙之处在哪里？</a:t>
            </a:r>
            <a:endParaRPr lang="zh-CN" altLang="en-US" sz="2800" b="1" dirty="0">
              <a:solidFill>
                <a:srgbClr val="FFFF00"/>
              </a:solidFill>
              <a:latin typeface="方正毡笔黑简体" charset="-122"/>
              <a:ea typeface="方正毡笔黑简体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主题1">
  <a:themeElements>
    <a:clrScheme name="主管人员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主管人员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主管人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主题1</Template>
  <TotalTime>2212</TotalTime>
  <Words>680</Words>
  <Application>Microsoft Office PowerPoint</Application>
  <PresentationFormat>Custom</PresentationFormat>
  <Paragraphs>28</Paragraphs>
  <Slides>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</vt:i4>
      </vt:variant>
    </vt:vector>
  </HeadingPairs>
  <TitlesOfParts>
    <vt:vector size="19" baseType="lpstr">
      <vt:lpstr>Arial</vt:lpstr>
      <vt:lpstr>宋体</vt:lpstr>
      <vt:lpstr>方正毡笔黑简体</vt:lpstr>
      <vt:lpstr>Palatino Linotype</vt:lpstr>
      <vt:lpstr>Calibri</vt:lpstr>
      <vt:lpstr>Courier New</vt:lpstr>
      <vt:lpstr>幼圆</vt:lpstr>
      <vt:lpstr>Century Gothic</vt:lpstr>
      <vt:lpstr>主题1</vt:lpstr>
      <vt:lpstr>自定义设计方案</vt:lpstr>
      <vt:lpstr>1_自定义设计方案</vt:lpstr>
      <vt:lpstr>2_自定义设计方案</vt:lpstr>
      <vt:lpstr>3_自定义设计方案</vt:lpstr>
      <vt:lpstr>4_自定义设计方案</vt:lpstr>
      <vt:lpstr>5_自定义设计方案</vt:lpstr>
      <vt:lpstr>Slide 1</vt:lpstr>
      <vt:lpstr>Slide 2</vt:lpstr>
      <vt:lpstr>Slide 3</vt:lpstr>
      <vt:lpstr>Slide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>熊猫办公</dc:creator>
  <cp:lastModifiedBy>whkd</cp:lastModifiedBy>
  <cp:revision>81</cp:revision>
  <dcterms:created xsi:type="dcterms:W3CDTF">2016-05-03T10:37:00Z</dcterms:created>
  <dcterms:modified xsi:type="dcterms:W3CDTF">2020-08-19T02:37:39Z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