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  <p:sldMasterId id="2147483721" r:id="rId4"/>
    <p:sldMasterId id="2147483733" r:id="rId5"/>
    <p:sldMasterId id="2147483745" r:id="rId6"/>
    <p:sldMasterId id="2147483757" r:id="rId7"/>
  </p:sldMasterIdLst>
  <p:notesMasterIdLst>
    <p:notesMasterId r:id="rId13"/>
  </p:notesMasterIdLst>
  <p:sldIdLst>
    <p:sldId id="288" r:id="rId8"/>
    <p:sldId id="290" r:id="rId9"/>
    <p:sldId id="289" r:id="rId10"/>
    <p:sldId id="286" r:id="rId11"/>
    <p:sldId id="287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幼圆" panose="02010509060101010101" pitchFamily="49" charset="-122"/>
      <p:regular r:id="rId18"/>
    </p:embeddedFont>
    <p:embeddedFont>
      <p:font typeface="Cambria Math" panose="02040503050406030204" pitchFamily="18" charset="0"/>
      <p:regular r:id="rId19"/>
    </p:embeddedFont>
    <p:embeddedFont>
      <p:font typeface="Palatino Linotype" panose="020405020505050303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方正毡笔黑简体" panose="02010600030101010101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65" y="-48"/>
      </p:cViewPr>
      <p:guideLst>
        <p:guide orient="horz" pos="3770"/>
        <p:guide pos="3840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3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49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绕定轴转动刚体的转动动能定义为其上所有质点的转动动能之和</a:t>
            </a:r>
          </a:p>
          <a:p>
            <a:r>
              <a:rPr lang="zh-CN" altLang="en-US" dirty="0" smtClean="0"/>
              <a:t>和平动动能比较，说明转动惯量是转动惯性大小的量度。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绕定轴转动刚体的转动动能定义为其上所有质点的转动动能之和</a:t>
            </a:r>
          </a:p>
          <a:p>
            <a:r>
              <a:rPr lang="zh-CN" altLang="en-US" dirty="0" smtClean="0"/>
              <a:t>和平动动能比较，说明转动惯量是转动惯性大小的量度。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绕定轴转动刚体的转动动能定义为其上所有质点的转动动能之和</a:t>
            </a:r>
          </a:p>
          <a:p>
            <a:r>
              <a:rPr lang="zh-CN" altLang="en-US" dirty="0" smtClean="0"/>
              <a:t>和平动动能比较，说明转动惯量是转动惯性大小的量度。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651"/>
            <a:ext cx="12257542" cy="6944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05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26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23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548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53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9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29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811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246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653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27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162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3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72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880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3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435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66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955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111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844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48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599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03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61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1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393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38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18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023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967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33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970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36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2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60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73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19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761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45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258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48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13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879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013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21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21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0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18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31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656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197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4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40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160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9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1953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655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32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064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418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749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556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0978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85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6DCEC9-B0D2-488E-B115-12509CCB3618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94BE-560E-4992-8001-BC81CA5C8551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5D85F-213C-41DF-86E0-04C387A1F60C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94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4FD9C-2C4E-48CB-9337-50B37CB94FC0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02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8CFB-55FF-4C38-A67F-69CF59F166FE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7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32747-8A52-4D20-93B3-3F7DC26286C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999F9-6D69-4967-B8D8-EE31FB9D3B33}" type="datetimeFigureOut">
              <a:rPr lang="zh-CN" altLang="en-US" smtClean="0"/>
              <a:t>2020/8/1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88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4.wmf"/><Relationship Id="rId5" Type="http://schemas.openxmlformats.org/officeDocument/2006/relationships/image" Target="../media/image5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452920" y="327079"/>
            <a:ext cx="2479333" cy="424824"/>
            <a:chOff x="9131643" y="5572523"/>
            <a:chExt cx="2479333" cy="424824"/>
          </a:xfrm>
        </p:grpSpPr>
        <p:sp>
          <p:nvSpPr>
            <p:cNvPr id="9" name="文本框 11"/>
            <p:cNvSpPr txBox="1"/>
            <p:nvPr/>
          </p:nvSpPr>
          <p:spPr>
            <a:xfrm>
              <a:off x="9131643" y="5572523"/>
              <a:ext cx="1728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指导老师</a:t>
              </a:r>
              <a:endParaRPr lang="zh-CN" altLang="en-US" sz="2000" dirty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  <p:sp>
          <p:nvSpPr>
            <p:cNvPr id="10" name="文本框 14"/>
            <p:cNvSpPr txBox="1"/>
            <p:nvPr/>
          </p:nvSpPr>
          <p:spPr>
            <a:xfrm>
              <a:off x="10446385" y="5597237"/>
              <a:ext cx="1164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周俐娜</a:t>
              </a:r>
            </a:p>
          </p:txBody>
        </p:sp>
      </p:grpSp>
      <p:sp>
        <p:nvSpPr>
          <p:cNvPr id="40" name="TextBox 36"/>
          <p:cNvSpPr txBox="1">
            <a:spLocks noChangeArrowheads="1"/>
          </p:cNvSpPr>
          <p:nvPr/>
        </p:nvSpPr>
        <p:spPr bwMode="auto">
          <a:xfrm>
            <a:off x="4333031" y="273326"/>
            <a:ext cx="27491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看谁滚得快</a:t>
            </a:r>
            <a:endParaRPr lang="zh-CN" altLang="en-US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pic>
        <p:nvPicPr>
          <p:cNvPr id="2" name="刚体转动惯量演示实验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6231" y="1189685"/>
            <a:ext cx="6355723" cy="47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43337" y="423879"/>
            <a:ext cx="3877985" cy="461665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Pct val="60000"/>
            </a:pPr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刚体的转动</a:t>
            </a:r>
            <a:r>
              <a:rPr lang="zh-CN" altLang="en-US" sz="2400" dirty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动能与转动惯量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848045" y="1375321"/>
            <a:ext cx="2425629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indent="0" eaLnBrk="1" hangingPunct="1">
              <a:buNone/>
            </a:pPr>
            <a:r>
              <a:rPr lang="zh-CN" altLang="en-US" sz="2400" dirty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刚体对定轴的</a:t>
            </a:r>
            <a:r>
              <a:rPr lang="zh-CN" altLang="en-US" sz="2400" dirty="0" smtClean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转动惯量</a:t>
            </a:r>
            <a:r>
              <a:rPr lang="en-US" altLang="zh-CN" sz="2400" b="1" i="1" dirty="0">
                <a:solidFill>
                  <a:srgbClr val="FF0000"/>
                </a:solidFill>
              </a:rPr>
              <a:t>J</a:t>
            </a:r>
            <a:endParaRPr lang="zh-CN" altLang="en-US" sz="2400" b="1" i="1" dirty="0">
              <a:solidFill>
                <a:srgbClr val="FF0000"/>
              </a:solidFill>
            </a:endParaRPr>
          </a:p>
          <a:p>
            <a:pPr indent="0" eaLnBrk="1" hangingPunct="1">
              <a:buFontTx/>
              <a:buNone/>
            </a:pPr>
            <a:endParaRPr lang="zh-CN" altLang="en-US" sz="2400" dirty="0">
              <a:solidFill>
                <a:srgbClr val="FF00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77" name="Rectangle 72"/>
          <p:cNvSpPr>
            <a:spLocks noChangeArrowheads="1"/>
          </p:cNvSpPr>
          <p:nvPr/>
        </p:nvSpPr>
        <p:spPr bwMode="auto">
          <a:xfrm>
            <a:off x="357439" y="5350776"/>
            <a:ext cx="2278062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质心的平动加绕转轴的转动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04861" y="5054879"/>
                <a:ext cx="3478696" cy="55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zh-CN" alt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平动</m:t>
                        </m:r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chemeClr val="bg1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zh-CN" alt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转</m:t>
                        </m:r>
                        <m:r>
                          <a:rPr lang="zh-CN" alt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动</m:t>
                        </m:r>
                      </m:sub>
                    </m:sSub>
                  </m:oMath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861" y="5054879"/>
                <a:ext cx="3478696" cy="554319"/>
              </a:xfrm>
              <a:prstGeom prst="rect">
                <a:avLst/>
              </a:prstGeom>
              <a:blipFill rotWithShape="1">
                <a:blip r:embed="rId4"/>
                <a:stretch>
                  <a:fillRect l="-350" t="-7692" b="-16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8209723" y="2205339"/>
                <a:ext cx="1769165" cy="7838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𝐽</m:t>
                          </m:r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ω</m:t>
                          </m:r>
                          <m:r>
                            <m:rPr>
                              <m:nor/>
                            </m:rPr>
                            <a:rPr lang="zh-CN" altLang="en-US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723" y="2205339"/>
                <a:ext cx="1769165" cy="78380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298186" y="2067682"/>
                <a:ext cx="2776330" cy="1003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𝐾</m:t>
                          </m:r>
                        </m:sub>
                        <m:sup/>
                      </m:sSubSup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</m:sSubSup>
                          <m:r>
                            <m:rPr>
                              <m:nor/>
                            </m:rPr>
                            <a:rPr lang="zh-CN" altLang="en-US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86" y="2067682"/>
                <a:ext cx="2776330" cy="100399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2670329" y="2107437"/>
                <a:ext cx="2776330" cy="1003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(</m:t>
                          </m:r>
                        </m:e>
                      </m:nary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</m:sSubSup>
                          <m:r>
                            <a:rPr lang="zh-CN" altLang="en-US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m:rPr>
                              <m:nor/>
                            </m:rPr>
                            <a:rPr lang="zh-CN" altLang="en-US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sz="2400" b="0" i="0" dirty="0" smtClean="0">
                              <a:solidFill>
                                <a:schemeClr val="bg1"/>
                              </a:solidFill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329" y="2107437"/>
                <a:ext cx="2776330" cy="100399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5002717" y="2100811"/>
                <a:ext cx="2776330" cy="1003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zh-CN" alt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717" y="2100811"/>
                <a:ext cx="2776330" cy="100399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6202040" y="2160073"/>
            <a:ext cx="1345096" cy="974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>
            <a:off x="326724" y="4861965"/>
            <a:ext cx="5668391" cy="1389063"/>
            <a:chOff x="326724" y="5068013"/>
            <a:chExt cx="5668391" cy="1389063"/>
          </a:xfrm>
        </p:grpSpPr>
        <p:grpSp>
          <p:nvGrpSpPr>
            <p:cNvPr id="63" name="Group 26"/>
            <p:cNvGrpSpPr>
              <a:grpSpLocks/>
            </p:cNvGrpSpPr>
            <p:nvPr/>
          </p:nvGrpSpPr>
          <p:grpSpPr bwMode="auto">
            <a:xfrm>
              <a:off x="3080919" y="5298488"/>
              <a:ext cx="2795635" cy="1056295"/>
              <a:chOff x="145" y="-2"/>
              <a:chExt cx="2256" cy="962"/>
            </a:xfrm>
          </p:grpSpPr>
          <p:sp>
            <p:nvSpPr>
              <p:cNvPr id="64" name="AutoShape 58" descr="波浪线"/>
              <p:cNvSpPr>
                <a:spLocks noChangeArrowheads="1"/>
              </p:cNvSpPr>
              <p:nvPr/>
            </p:nvSpPr>
            <p:spPr bwMode="auto">
              <a:xfrm>
                <a:off x="241" y="144"/>
                <a:ext cx="816" cy="81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671" y="10800"/>
                    </a:moveTo>
                    <a:cubicBezTo>
                      <a:pt x="6671" y="13080"/>
                      <a:pt x="8520" y="14929"/>
                      <a:pt x="10800" y="14929"/>
                    </a:cubicBezTo>
                    <a:cubicBezTo>
                      <a:pt x="13080" y="14929"/>
                      <a:pt x="14929" y="13080"/>
                      <a:pt x="14929" y="10800"/>
                    </a:cubicBezTo>
                    <a:cubicBezTo>
                      <a:pt x="14929" y="8520"/>
                      <a:pt x="13080" y="6671"/>
                      <a:pt x="10800" y="6671"/>
                    </a:cubicBezTo>
                    <a:cubicBezTo>
                      <a:pt x="8520" y="6671"/>
                      <a:pt x="6671" y="8520"/>
                      <a:pt x="6671" y="10800"/>
                    </a:cubicBez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5" name="Arc 59"/>
              <p:cNvSpPr>
                <a:spLocks/>
              </p:cNvSpPr>
              <p:nvPr/>
            </p:nvSpPr>
            <p:spPr bwMode="auto">
              <a:xfrm rot="2855356">
                <a:off x="1445" y="88"/>
                <a:ext cx="576" cy="395"/>
              </a:xfrm>
              <a:custGeom>
                <a:avLst/>
                <a:gdLst>
                  <a:gd name="T0" fmla="*/ 0 w 21600"/>
                  <a:gd name="T1" fmla="*/ 0 h 14815"/>
                  <a:gd name="T2" fmla="*/ 0 w 21600"/>
                  <a:gd name="T3" fmla="*/ 0 h 14815"/>
                  <a:gd name="T4" fmla="*/ 0 w 21600"/>
                  <a:gd name="T5" fmla="*/ 0 h 148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4815"/>
                  <a:gd name="T11" fmla="*/ 21600 w 21600"/>
                  <a:gd name="T12" fmla="*/ 14815 h 148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4815" fill="none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</a:path>
                  <a:path w="21600" h="14815" stroke="0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  <a:lnTo>
                      <a:pt x="21600" y="13106"/>
                    </a:lnTo>
                    <a:lnTo>
                      <a:pt x="67" y="14815"/>
                    </a:ln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6" name="AutoShape 60" descr="波浪线"/>
              <p:cNvSpPr>
                <a:spLocks noChangeArrowheads="1"/>
              </p:cNvSpPr>
              <p:nvPr/>
            </p:nvSpPr>
            <p:spPr bwMode="auto">
              <a:xfrm>
                <a:off x="1393" y="144"/>
                <a:ext cx="816" cy="81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0 w 21600"/>
                  <a:gd name="T25" fmla="*/ 3150 h 21600"/>
                  <a:gd name="T26" fmla="*/ 18450 w 21600"/>
                  <a:gd name="T27" fmla="*/ 1845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671" y="10800"/>
                    </a:moveTo>
                    <a:cubicBezTo>
                      <a:pt x="6671" y="13080"/>
                      <a:pt x="8520" y="14929"/>
                      <a:pt x="10800" y="14929"/>
                    </a:cubicBezTo>
                    <a:cubicBezTo>
                      <a:pt x="13080" y="14929"/>
                      <a:pt x="14929" y="13080"/>
                      <a:pt x="14929" y="10800"/>
                    </a:cubicBezTo>
                    <a:cubicBezTo>
                      <a:pt x="14929" y="8520"/>
                      <a:pt x="13080" y="6671"/>
                      <a:pt x="10800" y="6671"/>
                    </a:cubicBezTo>
                    <a:cubicBezTo>
                      <a:pt x="8520" y="6671"/>
                      <a:pt x="6671" y="8520"/>
                      <a:pt x="6671" y="10800"/>
                    </a:cubicBezTo>
                    <a:close/>
                  </a:path>
                </a:pathLst>
              </a:custGeom>
              <a:blipFill dpi="0" rotWithShape="0">
                <a:blip r:embed="rId9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7" name="Line 61"/>
              <p:cNvSpPr>
                <a:spLocks noChangeShapeType="1"/>
              </p:cNvSpPr>
              <p:nvPr/>
            </p:nvSpPr>
            <p:spPr bwMode="auto">
              <a:xfrm>
                <a:off x="145" y="960"/>
                <a:ext cx="22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Arc 64"/>
              <p:cNvSpPr>
                <a:spLocks/>
              </p:cNvSpPr>
              <p:nvPr/>
            </p:nvSpPr>
            <p:spPr bwMode="auto">
              <a:xfrm rot="10736793">
                <a:off x="577" y="480"/>
                <a:ext cx="576" cy="395"/>
              </a:xfrm>
              <a:custGeom>
                <a:avLst/>
                <a:gdLst>
                  <a:gd name="T0" fmla="*/ 0 w 21600"/>
                  <a:gd name="T1" fmla="*/ 0 h 14815"/>
                  <a:gd name="T2" fmla="*/ 0 w 21600"/>
                  <a:gd name="T3" fmla="*/ 0 h 14815"/>
                  <a:gd name="T4" fmla="*/ 0 w 21600"/>
                  <a:gd name="T5" fmla="*/ 0 h 148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4815"/>
                  <a:gd name="T11" fmla="*/ 21600 w 21600"/>
                  <a:gd name="T12" fmla="*/ 14815 h 148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4815" fill="none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</a:path>
                  <a:path w="21600" h="14815" stroke="0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  <a:lnTo>
                      <a:pt x="21600" y="13106"/>
                    </a:lnTo>
                    <a:lnTo>
                      <a:pt x="67" y="14815"/>
                    </a:ln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1" name="Arc 65"/>
              <p:cNvSpPr>
                <a:spLocks/>
              </p:cNvSpPr>
              <p:nvPr/>
            </p:nvSpPr>
            <p:spPr bwMode="auto">
              <a:xfrm rot="1761161">
                <a:off x="193" y="144"/>
                <a:ext cx="576" cy="385"/>
              </a:xfrm>
              <a:custGeom>
                <a:avLst/>
                <a:gdLst>
                  <a:gd name="T0" fmla="*/ 0 w 21600"/>
                  <a:gd name="T1" fmla="*/ 0 h 14815"/>
                  <a:gd name="T2" fmla="*/ 0 w 21600"/>
                  <a:gd name="T3" fmla="*/ 0 h 14815"/>
                  <a:gd name="T4" fmla="*/ 0 w 21600"/>
                  <a:gd name="T5" fmla="*/ 0 h 148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4815"/>
                  <a:gd name="T11" fmla="*/ 21600 w 21600"/>
                  <a:gd name="T12" fmla="*/ 14815 h 148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4815" fill="none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</a:path>
                  <a:path w="21600" h="14815" stroke="0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  <a:lnTo>
                      <a:pt x="21600" y="13106"/>
                    </a:lnTo>
                    <a:lnTo>
                      <a:pt x="67" y="14815"/>
                    </a:ln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2" name="Arc 66"/>
              <p:cNvSpPr>
                <a:spLocks/>
              </p:cNvSpPr>
              <p:nvPr/>
            </p:nvSpPr>
            <p:spPr bwMode="auto">
              <a:xfrm rot="10988984">
                <a:off x="1729" y="480"/>
                <a:ext cx="576" cy="395"/>
              </a:xfrm>
              <a:custGeom>
                <a:avLst/>
                <a:gdLst>
                  <a:gd name="T0" fmla="*/ 0 w 21600"/>
                  <a:gd name="T1" fmla="*/ 0 h 14815"/>
                  <a:gd name="T2" fmla="*/ 0 w 21600"/>
                  <a:gd name="T3" fmla="*/ 0 h 14815"/>
                  <a:gd name="T4" fmla="*/ 0 w 21600"/>
                  <a:gd name="T5" fmla="*/ 0 h 148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4815"/>
                  <a:gd name="T11" fmla="*/ 21600 w 21600"/>
                  <a:gd name="T12" fmla="*/ 14815 h 148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4815" fill="none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</a:path>
                  <a:path w="21600" h="14815" stroke="0" extrusionOk="0">
                    <a:moveTo>
                      <a:pt x="67" y="14815"/>
                    </a:moveTo>
                    <a:cubicBezTo>
                      <a:pt x="22" y="14246"/>
                      <a:pt x="0" y="13676"/>
                      <a:pt x="0" y="13106"/>
                    </a:cubicBezTo>
                    <a:cubicBezTo>
                      <a:pt x="-1" y="8369"/>
                      <a:pt x="1556" y="3764"/>
                      <a:pt x="4430" y="-1"/>
                    </a:cubicBezTo>
                    <a:lnTo>
                      <a:pt x="21600" y="13106"/>
                    </a:lnTo>
                    <a:lnTo>
                      <a:pt x="67" y="14815"/>
                    </a:lnTo>
                    <a:close/>
                  </a:path>
                </a:pathLst>
              </a:custGeom>
              <a:noFill/>
              <a:ln w="38100">
                <a:solidFill>
                  <a:srgbClr val="00FF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76" name="Object 39"/>
              <p:cNvGraphicFramePr>
                <a:graphicFrameLocks noChangeAspect="1"/>
              </p:cNvGraphicFramePr>
              <p:nvPr/>
            </p:nvGraphicFramePr>
            <p:xfrm>
              <a:off x="1725" y="469"/>
              <a:ext cx="180" cy="1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4" r:id="rId10" imgW="114698" imgH="114698" progId="Equation.3">
                      <p:embed/>
                    </p:oleObj>
                  </mc:Choice>
                  <mc:Fallback>
                    <p:oleObj r:id="rId10" imgW="114698" imgH="114698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25" y="469"/>
                            <a:ext cx="180" cy="1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9" name="Text Box 71"/>
            <p:cNvSpPr txBox="1">
              <a:spLocks noChangeArrowheads="1"/>
            </p:cNvSpPr>
            <p:nvPr/>
          </p:nvSpPr>
          <p:spPr bwMode="auto">
            <a:xfrm>
              <a:off x="326724" y="5068013"/>
              <a:ext cx="1735138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平动＋转动</a:t>
              </a:r>
              <a:endParaRPr lang="zh-CN" altLang="en-US" sz="28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  <p:sp>
          <p:nvSpPr>
            <p:cNvPr id="80" name="Rectangle 75"/>
            <p:cNvSpPr>
              <a:spLocks noChangeArrowheads="1"/>
            </p:cNvSpPr>
            <p:nvPr/>
          </p:nvSpPr>
          <p:spPr bwMode="auto">
            <a:xfrm>
              <a:off x="326724" y="5098176"/>
              <a:ext cx="5668391" cy="13589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/>
            </a:p>
          </p:txBody>
        </p:sp>
        <p:sp>
          <p:nvSpPr>
            <p:cNvPr id="23" name="椭圆 22"/>
            <p:cNvSpPr/>
            <p:nvPr/>
          </p:nvSpPr>
          <p:spPr>
            <a:xfrm>
              <a:off x="3657600" y="5857461"/>
              <a:ext cx="92765" cy="861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5095461" y="5877339"/>
              <a:ext cx="92765" cy="861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3193774" y="6036365"/>
              <a:ext cx="92765" cy="861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5506279" y="5645426"/>
              <a:ext cx="92765" cy="861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Text Box 26"/>
          <p:cNvSpPr txBox="1">
            <a:spLocks noChangeArrowheads="1"/>
          </p:cNvSpPr>
          <p:nvPr/>
        </p:nvSpPr>
        <p:spPr bwMode="auto">
          <a:xfrm>
            <a:off x="298271" y="3558104"/>
            <a:ext cx="850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circleNumDbPlain"/>
            </a:pP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形状、大小相同的均匀刚体，总质量越大，转动惯量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大</a:t>
            </a: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00139" y="4058084"/>
            <a:ext cx="8698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circleNumDbPlain" startAt="2"/>
            </a:pP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总质量相同的均匀刚体，质量分布离轴越远，转动惯量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越大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3234" y="1196596"/>
            <a:ext cx="5444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刚体：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受力时不改变形状和体积的物体</a:t>
            </a:r>
          </a:p>
        </p:txBody>
      </p:sp>
      <p:sp>
        <p:nvSpPr>
          <p:cNvPr id="29" name="矩形 28"/>
          <p:cNvSpPr/>
          <p:nvPr/>
        </p:nvSpPr>
        <p:spPr>
          <a:xfrm>
            <a:off x="329512" y="168599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转动动能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8770512" y="4971665"/>
                <a:ext cx="2794716" cy="700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𝑚𝑣</m:t>
                        </m:r>
                        <m:r>
                          <m:rPr>
                            <m:nor/>
                          </m:rPr>
                          <a:rPr lang="zh-CN" altLang="en-US" sz="2800" dirty="0">
                            <a:solidFill>
                              <a:schemeClr val="bg1"/>
                            </a:solidFill>
                          </a:rPr>
                          <m:t> 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𝐽</m:t>
                        </m:r>
                        <m:r>
                          <m:rPr>
                            <m:sty m:val="p"/>
                          </m:rPr>
                          <a:rPr lang="el-GR" altLang="zh-CN" sz="28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ω</m:t>
                        </m:r>
                        <m:r>
                          <m:rPr>
                            <m:nor/>
                          </m:rPr>
                          <a:rPr lang="zh-CN" altLang="en-US" sz="2800" dirty="0">
                            <a:solidFill>
                              <a:schemeClr val="bg1"/>
                            </a:solidFill>
                          </a:rPr>
                          <m:t> 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512" y="4971665"/>
                <a:ext cx="2794716" cy="700705"/>
              </a:xfrm>
              <a:prstGeom prst="rect">
                <a:avLst/>
              </a:prstGeom>
              <a:blipFill rotWithShape="1">
                <a:blip r:embed="rId12"/>
                <a:stretch>
                  <a:fillRect l="-4585" b="-11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/>
          <p:cNvSpPr/>
          <p:nvPr/>
        </p:nvSpPr>
        <p:spPr>
          <a:xfrm>
            <a:off x="325958" y="3162872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影响转动惯量的因素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8958473" y="3458177"/>
            <a:ext cx="2941978" cy="1219201"/>
            <a:chOff x="8958473" y="3664225"/>
            <a:chExt cx="2941978" cy="1219201"/>
          </a:xfrm>
        </p:grpSpPr>
        <p:grpSp>
          <p:nvGrpSpPr>
            <p:cNvPr id="108" name="组合 107"/>
            <p:cNvGrpSpPr/>
            <p:nvPr/>
          </p:nvGrpSpPr>
          <p:grpSpPr>
            <a:xfrm>
              <a:off x="8958473" y="3664225"/>
              <a:ext cx="1212574" cy="1205948"/>
              <a:chOff x="9170504" y="3670851"/>
              <a:chExt cx="1212574" cy="1205948"/>
            </a:xfrm>
          </p:grpSpPr>
          <p:sp>
            <p:nvSpPr>
              <p:cNvPr id="97" name="椭圆 96"/>
              <p:cNvSpPr/>
              <p:nvPr/>
            </p:nvSpPr>
            <p:spPr>
              <a:xfrm>
                <a:off x="9170504" y="3670851"/>
                <a:ext cx="1212574" cy="120594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9442175" y="3909391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9945756" y="3922643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9448801" y="4479234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9952383" y="4479234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10687877" y="3677478"/>
              <a:ext cx="1212574" cy="1205948"/>
              <a:chOff x="10634869" y="3677478"/>
              <a:chExt cx="1212574" cy="1205948"/>
            </a:xfrm>
          </p:grpSpPr>
          <p:sp>
            <p:nvSpPr>
              <p:cNvPr id="102" name="椭圆 101"/>
              <p:cNvSpPr/>
              <p:nvPr/>
            </p:nvSpPr>
            <p:spPr>
              <a:xfrm>
                <a:off x="10634869" y="3677478"/>
                <a:ext cx="1212574" cy="120594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11032434" y="4055164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1310731" y="4061790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11039060" y="4346715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11304106" y="4353341"/>
                <a:ext cx="185530" cy="19215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9" name="矩形 108"/>
          <p:cNvSpPr/>
          <p:nvPr/>
        </p:nvSpPr>
        <p:spPr>
          <a:xfrm>
            <a:off x="9298333" y="3137677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J</a:t>
            </a:r>
            <a:r>
              <a:rPr lang="zh-CN" altLang="en-US" b="1" dirty="0" smtClean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大</a:t>
            </a:r>
            <a:endParaRPr lang="zh-CN" altLang="en-US" dirty="0"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10" name="矩形 109"/>
          <p:cNvSpPr/>
          <p:nvPr/>
        </p:nvSpPr>
        <p:spPr>
          <a:xfrm>
            <a:off x="11034364" y="3157555"/>
            <a:ext cx="506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solidFill>
                  <a:srgbClr val="FF0000"/>
                </a:solidFill>
              </a:rPr>
              <a:t>J</a:t>
            </a:r>
            <a:r>
              <a:rPr lang="zh-CN" altLang="en-US" b="1" dirty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小</a:t>
            </a:r>
            <a:endParaRPr lang="zh-CN" altLang="en-US" dirty="0"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190921" y="3862369"/>
            <a:ext cx="64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PK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8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/>
      <p:bldP spid="77" grpId="0" autoUpdateAnimBg="0"/>
      <p:bldP spid="5" grpId="0"/>
      <p:bldP spid="81" grpId="0"/>
      <p:bldP spid="83" grpId="0"/>
      <p:bldP spid="84" grpId="0"/>
      <p:bldP spid="85" grpId="0"/>
      <p:bldP spid="7" grpId="0" animBg="1"/>
      <p:bldP spid="90" grpId="0" autoUpdateAnimBg="0"/>
      <p:bldP spid="91" grpId="0" autoUpdateAnimBg="0"/>
      <p:bldP spid="27" grpId="0"/>
      <p:bldP spid="29" grpId="0"/>
      <p:bldP spid="30" grpId="0"/>
      <p:bldP spid="32" grpId="0"/>
      <p:bldP spid="109" grpId="0"/>
      <p:bldP spid="1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1139" y="423846"/>
            <a:ext cx="2954655" cy="461665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Pct val="60000"/>
            </a:pPr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刚体的定轴转动定理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60400" y="1169327"/>
            <a:ext cx="2292350" cy="1490642"/>
            <a:chOff x="660400" y="1169327"/>
            <a:chExt cx="2292350" cy="1490642"/>
          </a:xfrm>
        </p:grpSpPr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>
              <a:off x="660400" y="2198006"/>
              <a:ext cx="2286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转动</a:t>
              </a:r>
            </a:p>
          </p:txBody>
        </p:sp>
        <p:sp>
          <p:nvSpPr>
            <p:cNvPr id="55" name="TextBox 2"/>
            <p:cNvSpPr txBox="1">
              <a:spLocks noChangeArrowheads="1"/>
            </p:cNvSpPr>
            <p:nvPr/>
          </p:nvSpPr>
          <p:spPr bwMode="auto">
            <a:xfrm>
              <a:off x="666750" y="1169327"/>
              <a:ext cx="2286000" cy="46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平动</a:t>
              </a:r>
            </a:p>
          </p:txBody>
        </p:sp>
      </p:grpSp>
      <p:sp>
        <p:nvSpPr>
          <p:cNvPr id="57" name="TextBox 7"/>
          <p:cNvSpPr txBox="1">
            <a:spLocks noChangeArrowheads="1"/>
          </p:cNvSpPr>
          <p:nvPr/>
        </p:nvSpPr>
        <p:spPr bwMode="auto">
          <a:xfrm>
            <a:off x="2000250" y="1715577"/>
            <a:ext cx="5353050" cy="46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为了快速提高运动速度，增加作用力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018227" y="2854561"/>
            <a:ext cx="327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为了快速提高转动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速度，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968500" y="1146230"/>
            <a:ext cx="3215246" cy="523220"/>
            <a:chOff x="1968500" y="1146230"/>
            <a:chExt cx="3215246" cy="523220"/>
          </a:xfrm>
        </p:grpSpPr>
        <p:sp>
          <p:nvSpPr>
            <p:cNvPr id="58" name="Text Box 11"/>
            <p:cNvSpPr txBox="1">
              <a:spLocks noChangeArrowheads="1"/>
            </p:cNvSpPr>
            <p:nvPr/>
          </p:nvSpPr>
          <p:spPr bwMode="auto">
            <a:xfrm>
              <a:off x="1968500" y="1177267"/>
              <a:ext cx="2209800" cy="457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宋体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牛二定律：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805708" y="1146230"/>
              <a:ext cx="1378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bg1"/>
                  </a:solidFill>
                </a:rPr>
                <a:t>F = ma</a:t>
              </a:r>
              <a:endParaRPr lang="zh-CN" altLang="en-US" dirty="0"/>
            </a:p>
          </p:txBody>
        </p:sp>
      </p:grpSp>
      <p:sp>
        <p:nvSpPr>
          <p:cNvPr id="4" name="矩形 3"/>
          <p:cNvSpPr/>
          <p:nvPr/>
        </p:nvSpPr>
        <p:spPr>
          <a:xfrm>
            <a:off x="5413706" y="2857981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增加对转轴的力矩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014179" y="2188278"/>
            <a:ext cx="3458416" cy="493863"/>
            <a:chOff x="2014179" y="2188278"/>
            <a:chExt cx="3458416" cy="493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/>
                <p:cNvSpPr/>
                <p:nvPr/>
              </p:nvSpPr>
              <p:spPr>
                <a:xfrm>
                  <a:off x="4202183" y="2220476"/>
                  <a:ext cx="127041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400" b="1" i="1" dirty="0" smtClean="0">
                      <a:solidFill>
                        <a:schemeClr val="bg1"/>
                      </a:solidFill>
                      <a:ea typeface="Cambria Math"/>
                    </a:rPr>
                    <a:t>M </a:t>
                  </a:r>
                  <a14:m>
                    <m:oMath xmlns:m="http://schemas.openxmlformats.org/officeDocument/2006/math">
                      <m:r>
                        <a:rPr lang="en-US" altLang="zh-CN" sz="2400" b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𝑱</m:t>
                      </m:r>
                      <m:r>
                        <a:rPr lang="zh-CN" altLang="en-US" sz="24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𝜶</m:t>
                      </m:r>
                      <m:r>
                        <a:rPr lang="en-US" altLang="zh-CN" sz="2400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6" name="矩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2183" y="2220476"/>
                  <a:ext cx="1270412" cy="46166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7177" t="-10526" b="-289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 10"/>
            <p:cNvSpPr/>
            <p:nvPr/>
          </p:nvSpPr>
          <p:spPr>
            <a:xfrm>
              <a:off x="2014179" y="2188278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SzPct val="60000"/>
              </a:pPr>
              <a:r>
                <a:rPr lang="zh-CN" altLang="en-US" sz="24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定轴转动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定理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:</a:t>
              </a:r>
              <a:endPara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0759" y="3657600"/>
            <a:ext cx="2253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例子：打陀螺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92" y="4024916"/>
            <a:ext cx="3298958" cy="239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7" grpId="0"/>
      <p:bldP spid="60" grpId="0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4913730" y="1931018"/>
                <a:ext cx="3862663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dirty="0" smtClean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rPr>
                  <a:t>刚体的转动定理</a:t>
                </a:r>
                <a:endParaRPr lang="en-US" altLang="zh-CN" sz="24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800" b="0" i="1" dirty="0" smtClean="0">
                    <a:solidFill>
                      <a:schemeClr val="bg1"/>
                    </a:solidFill>
                    <a:ea typeface="Cambria Math"/>
                  </a:rPr>
                  <a:t>f</a:t>
                </a:r>
                <a14:m>
                  <m:oMath xmlns:m="http://schemas.openxmlformats.org/officeDocument/2006/math"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∙</m:t>
                    </m:r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𝑟</m:t>
                    </m:r>
                    <m:r>
                      <a:rPr lang="en-US" altLang="zh-CN" sz="28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𝐽</m:t>
                    </m:r>
                    <m:r>
                      <a:rPr lang="zh-CN" altLang="en-US" sz="2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altLang="zh-CN" sz="2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             (2)</m:t>
                    </m:r>
                  </m:oMath>
                </a14:m>
                <a:endParaRPr lang="zh-CN" altLang="en-US" sz="2800" i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730" y="1931018"/>
                <a:ext cx="3862663" cy="892552"/>
              </a:xfrm>
              <a:prstGeom prst="rect">
                <a:avLst/>
              </a:prstGeom>
              <a:blipFill rotWithShape="1">
                <a:blip r:embed="rId3"/>
                <a:stretch>
                  <a:fillRect l="-3155" t="-5479" b="-1849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29"/>
              <p:cNvSpPr txBox="1">
                <a:spLocks noChangeArrowheads="1"/>
              </p:cNvSpPr>
              <p:nvPr/>
            </p:nvSpPr>
            <p:spPr bwMode="auto">
              <a:xfrm>
                <a:off x="4844911" y="902149"/>
                <a:ext cx="4512989" cy="892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dirty="0" smtClean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rPr>
                  <a:t>质心运动定律 </a:t>
                </a:r>
                <a:r>
                  <a:rPr lang="en-US" altLang="zh-CN" sz="2400" dirty="0" smtClean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rPr>
                  <a:t>(</a:t>
                </a:r>
                <a:r>
                  <a:rPr lang="zh-CN" altLang="en-US" sz="2400" dirty="0" smtClean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rPr>
                  <a:t>牛二定律）</a:t>
                </a:r>
                <a:endParaRPr lang="en-US" altLang="zh-CN" sz="24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𝑚𝑔𝑠𝑖𝑛</m:t>
                      </m:r>
                      <m:r>
                        <a:rPr lang="zh-CN" alt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𝜃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−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𝑓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=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𝑚𝑎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       (1)</m:t>
                      </m:r>
                    </m:oMath>
                  </m:oMathPara>
                </a14:m>
                <a:endParaRPr lang="zh-CN" altLang="en-US" sz="28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endParaRPr>
              </a:p>
            </p:txBody>
          </p:sp>
        </mc:Choice>
        <mc:Fallback xmlns="">
          <p:sp>
            <p:nvSpPr>
              <p:cNvPr id="31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4911" y="902149"/>
                <a:ext cx="4512989" cy="892552"/>
              </a:xfrm>
              <a:prstGeom prst="rect">
                <a:avLst/>
              </a:prstGeom>
              <a:blipFill rotWithShape="1">
                <a:blip r:embed="rId4"/>
                <a:stretch>
                  <a:fillRect l="-2162" t="-547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1"/>
              <p:cNvSpPr txBox="1">
                <a:spLocks noChangeArrowheads="1"/>
              </p:cNvSpPr>
              <p:nvPr/>
            </p:nvSpPr>
            <p:spPr bwMode="auto">
              <a:xfrm>
                <a:off x="331511" y="2847073"/>
                <a:ext cx="741438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dirty="0" smtClean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rPr>
                  <a:t>接触点相对于转轴的线加速度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                 </m:t>
                        </m:r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sz="2800" dirty="0" smtClean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zh-CN" altLang="en-US" sz="2800" i="1" dirty="0" smtClean="0">
                        <a:solidFill>
                          <a:schemeClr val="bg1"/>
                        </a:solidFill>
                        <a:latin typeface="Cambria Math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altLang="zh-CN" sz="2800" b="0" i="1" dirty="0" smtClean="0">
                        <a:solidFill>
                          <a:schemeClr val="bg1"/>
                        </a:solidFill>
                        <a:latin typeface="Cambria Math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zh-CN" altLang="en-US" sz="2800" dirty="0">
                  <a:solidFill>
                    <a:schemeClr val="bg1"/>
                  </a:solidFill>
                  <a:latin typeface="Cambria Math" panose="02040503050406030204" pitchFamily="18" charset="0"/>
                  <a:ea typeface="方正毡笔黑简体" panose="02010600030101010101" charset="-122"/>
                </a:endParaRPr>
              </a:p>
            </p:txBody>
          </p:sp>
        </mc:Choice>
        <mc:Fallback xmlns="">
          <p:sp>
            <p:nvSpPr>
              <p:cNvPr id="34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511" y="2847073"/>
                <a:ext cx="7414385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233" t="-11628" b="-313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2"/>
          <p:cNvSpPr txBox="1">
            <a:spLocks noChangeArrowheads="1"/>
          </p:cNvSpPr>
          <p:nvPr/>
        </p:nvSpPr>
        <p:spPr bwMode="auto">
          <a:xfrm>
            <a:off x="310874" y="3492491"/>
            <a:ext cx="46252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由运动的相对性，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转轴（质心）相对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于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接触点的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加速度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69234" y="5552593"/>
            <a:ext cx="7400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结论</a:t>
            </a:r>
            <a:r>
              <a:rPr lang="en-US" altLang="zh-CN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:   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转动惯量</a:t>
            </a:r>
            <a:r>
              <a:rPr lang="en-US" altLang="zh-CN" sz="24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J</a:t>
            </a:r>
            <a:r>
              <a:rPr lang="zh-CN" altLang="en-US" sz="24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越大，质心加速度</a:t>
            </a:r>
            <a:r>
              <a:rPr lang="en-US" altLang="zh-CN" sz="2400" b="1" i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a 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</a:t>
            </a:r>
            <a:r>
              <a:rPr lang="zh-CN" altLang="en-US" sz="24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小，滚动越慢。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473149" y="3611214"/>
                <a:ext cx="28359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zh-CN" alt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𝛼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𝑟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          (3)</m:t>
                      </m:r>
                    </m:oMath>
                  </m:oMathPara>
                </a14:m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49" y="3611214"/>
                <a:ext cx="283596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351182" y="4538870"/>
            <a:ext cx="3266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（</a:t>
            </a:r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1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）（</a:t>
            </a:r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2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）（</a:t>
            </a:r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3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）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联立</a:t>
            </a:r>
          </a:p>
          <a:p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95350" y="1064609"/>
            <a:ext cx="2901950" cy="1724927"/>
            <a:chOff x="895350" y="1064609"/>
            <a:chExt cx="2901950" cy="1724927"/>
          </a:xfrm>
        </p:grpSpPr>
        <p:grpSp>
          <p:nvGrpSpPr>
            <p:cNvPr id="5" name="组合 4"/>
            <p:cNvGrpSpPr/>
            <p:nvPr/>
          </p:nvGrpSpPr>
          <p:grpSpPr>
            <a:xfrm>
              <a:off x="1949450" y="1331309"/>
              <a:ext cx="565150" cy="584200"/>
              <a:chOff x="1949450" y="1331309"/>
              <a:chExt cx="565150" cy="584200"/>
            </a:xfrm>
          </p:grpSpPr>
          <p:sp>
            <p:nvSpPr>
              <p:cNvPr id="12" name="椭圆 11"/>
              <p:cNvSpPr/>
              <p:nvPr/>
            </p:nvSpPr>
            <p:spPr bwMode="auto">
              <a:xfrm>
                <a:off x="1949450" y="1331309"/>
                <a:ext cx="565150" cy="5842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 bwMode="auto">
              <a:xfrm>
                <a:off x="2195513" y="1591659"/>
                <a:ext cx="46037" cy="5080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grpSp>
          <p:nvGrpSpPr>
            <p:cNvPr id="14" name="组合 23"/>
            <p:cNvGrpSpPr>
              <a:grpSpLocks/>
            </p:cNvGrpSpPr>
            <p:nvPr/>
          </p:nvGrpSpPr>
          <p:grpSpPr bwMode="auto">
            <a:xfrm>
              <a:off x="895350" y="1064609"/>
              <a:ext cx="2901950" cy="1663700"/>
              <a:chOff x="742950" y="527050"/>
              <a:chExt cx="2901950" cy="1663417"/>
            </a:xfrm>
          </p:grpSpPr>
          <p:cxnSp>
            <p:nvCxnSpPr>
              <p:cNvPr id="15" name="直接连接符 14"/>
              <p:cNvCxnSpPr/>
              <p:nvPr/>
            </p:nvCxnSpPr>
            <p:spPr>
              <a:xfrm flipV="1">
                <a:off x="755650" y="527050"/>
                <a:ext cx="2844800" cy="165706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742950" y="2184118"/>
                <a:ext cx="2901950" cy="634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任意多边形 16"/>
              <p:cNvSpPr/>
              <p:nvPr/>
            </p:nvSpPr>
            <p:spPr>
              <a:xfrm>
                <a:off x="1085850" y="1980953"/>
                <a:ext cx="119063" cy="203165"/>
              </a:xfrm>
              <a:custGeom>
                <a:avLst/>
                <a:gdLst>
                  <a:gd name="connsiteX0" fmla="*/ 0 w 119415"/>
                  <a:gd name="connsiteY0" fmla="*/ 0 h 203200"/>
                  <a:gd name="connsiteX1" fmla="*/ 114300 w 119415"/>
                  <a:gd name="connsiteY1" fmla="*/ 127000 h 203200"/>
                  <a:gd name="connsiteX2" fmla="*/ 88900 w 119415"/>
                  <a:gd name="connsiteY2" fmla="*/ 203200 h 20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415" h="203200">
                    <a:moveTo>
                      <a:pt x="0" y="0"/>
                    </a:moveTo>
                    <a:cubicBezTo>
                      <a:pt x="49741" y="46566"/>
                      <a:pt x="99483" y="93133"/>
                      <a:pt x="114300" y="127000"/>
                    </a:cubicBezTo>
                    <a:cubicBezTo>
                      <a:pt x="129117" y="160867"/>
                      <a:pt x="109008" y="182033"/>
                      <a:pt x="88900" y="203200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343603" y="2420204"/>
                  <a:ext cx="3789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oMath>
                    </m:oMathPara>
                  </a14:m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3603" y="2420204"/>
                  <a:ext cx="378950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/>
          <p:cNvSpPr txBox="1"/>
          <p:nvPr/>
        </p:nvSpPr>
        <p:spPr>
          <a:xfrm>
            <a:off x="302654" y="347730"/>
            <a:ext cx="1062507" cy="46166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方法</a:t>
            </a:r>
            <a:r>
              <a:rPr lang="en-US" altLang="zh-CN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1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235364" y="4390648"/>
                <a:ext cx="3222741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𝑚𝑔𝑠𝑖𝑛</m:t>
                      </m:r>
                      <m:r>
                        <a:rPr lang="zh-CN" altLang="en-US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𝜃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  <m:t>𝐽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40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+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𝑚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𝑎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64" y="4390648"/>
                <a:ext cx="3222741" cy="92217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2173358" y="1591659"/>
            <a:ext cx="398379" cy="1126759"/>
            <a:chOff x="2173358" y="1591659"/>
            <a:chExt cx="398379" cy="1126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2173358" y="2313627"/>
                  <a:ext cx="398379" cy="404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zh-CN" altLang="en-US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</m:acc>
                      </m:oMath>
                    </m:oMathPara>
                  </a14:m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3358" y="2313627"/>
                  <a:ext cx="398379" cy="40479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t="-7576" r="-1846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接箭头连接符 19"/>
            <p:cNvCxnSpPr>
              <a:stCxn id="13" idx="0"/>
            </p:cNvCxnSpPr>
            <p:nvPr/>
          </p:nvCxnSpPr>
          <p:spPr bwMode="auto">
            <a:xfrm>
              <a:off x="2219325" y="1591659"/>
              <a:ext cx="22225" cy="9032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2432050" y="1061297"/>
            <a:ext cx="773033" cy="768487"/>
            <a:chOff x="2432050" y="1061297"/>
            <a:chExt cx="773033" cy="7684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829339" y="1061297"/>
                  <a:ext cx="375744" cy="410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zh-CN" altLang="en-US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oMath>
                    </m:oMathPara>
                  </a14:m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9339" y="1061297"/>
                  <a:ext cx="375744" cy="41094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t="-7353" r="-20968" b="-1029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/>
            <p:cNvCxnSpPr>
              <a:stCxn id="12" idx="5"/>
            </p:cNvCxnSpPr>
            <p:nvPr/>
          </p:nvCxnSpPr>
          <p:spPr bwMode="auto">
            <a:xfrm flipV="1">
              <a:off x="2432050" y="1483709"/>
              <a:ext cx="603251" cy="3460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1305340" y="696862"/>
            <a:ext cx="902874" cy="913847"/>
            <a:chOff x="1305340" y="696862"/>
            <a:chExt cx="902874" cy="913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305340" y="696862"/>
                  <a:ext cx="416332" cy="4029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zh-CN" altLang="en-US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zh-CN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340" y="696862"/>
                  <a:ext cx="416332" cy="40293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接箭头连接符 21"/>
            <p:cNvCxnSpPr/>
            <p:nvPr/>
          </p:nvCxnSpPr>
          <p:spPr bwMode="auto">
            <a:xfrm flipH="1" flipV="1">
              <a:off x="1644651" y="1032859"/>
              <a:ext cx="563563" cy="5778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82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4" grpId="0"/>
      <p:bldP spid="36" grpId="0"/>
      <p:bldP spid="39" grpId="0"/>
      <p:bldP spid="4" grpId="0"/>
      <p:bldP spid="42" grpId="0"/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3378993" y="410483"/>
            <a:ext cx="565150" cy="584200"/>
            <a:chOff x="3378993" y="410483"/>
            <a:chExt cx="565150" cy="584200"/>
          </a:xfrm>
        </p:grpSpPr>
        <p:sp>
          <p:nvSpPr>
            <p:cNvPr id="12" name="椭圆 11"/>
            <p:cNvSpPr/>
            <p:nvPr/>
          </p:nvSpPr>
          <p:spPr bwMode="auto">
            <a:xfrm>
              <a:off x="3378993" y="410483"/>
              <a:ext cx="565150" cy="58420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3657166" y="696638"/>
              <a:ext cx="46037" cy="508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4" name="组合 23"/>
          <p:cNvGrpSpPr>
            <a:grpSpLocks/>
          </p:cNvGrpSpPr>
          <p:nvPr/>
        </p:nvGrpSpPr>
        <p:grpSpPr bwMode="auto">
          <a:xfrm>
            <a:off x="895350" y="942268"/>
            <a:ext cx="2901950" cy="1663700"/>
            <a:chOff x="742950" y="527050"/>
            <a:chExt cx="2901950" cy="1663417"/>
          </a:xfrm>
        </p:grpSpPr>
        <p:cxnSp>
          <p:nvCxnSpPr>
            <p:cNvPr id="15" name="直接连接符 14"/>
            <p:cNvCxnSpPr/>
            <p:nvPr/>
          </p:nvCxnSpPr>
          <p:spPr>
            <a:xfrm flipV="1">
              <a:off x="755650" y="527050"/>
              <a:ext cx="2844800" cy="165706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742950" y="2184118"/>
              <a:ext cx="2901950" cy="63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任意多边形 16"/>
            <p:cNvSpPr/>
            <p:nvPr/>
          </p:nvSpPr>
          <p:spPr>
            <a:xfrm>
              <a:off x="1085850" y="1980953"/>
              <a:ext cx="119063" cy="203165"/>
            </a:xfrm>
            <a:custGeom>
              <a:avLst/>
              <a:gdLst>
                <a:gd name="connsiteX0" fmla="*/ 0 w 119415"/>
                <a:gd name="connsiteY0" fmla="*/ 0 h 203200"/>
                <a:gd name="connsiteX1" fmla="*/ 114300 w 119415"/>
                <a:gd name="connsiteY1" fmla="*/ 127000 h 203200"/>
                <a:gd name="connsiteX2" fmla="*/ 88900 w 119415"/>
                <a:gd name="connsiteY2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15" h="203200">
                  <a:moveTo>
                    <a:pt x="0" y="0"/>
                  </a:moveTo>
                  <a:cubicBezTo>
                    <a:pt x="49741" y="46566"/>
                    <a:pt x="99483" y="93133"/>
                    <a:pt x="114300" y="127000"/>
                  </a:cubicBezTo>
                  <a:cubicBezTo>
                    <a:pt x="129117" y="160867"/>
                    <a:pt x="109008" y="182033"/>
                    <a:pt x="88900" y="20320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292088" y="2317181"/>
                <a:ext cx="37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𝜃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088" y="2317181"/>
                <a:ext cx="37895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784502" y="663293"/>
            <a:ext cx="408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从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机械能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守恒的角度分析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3670467" y="986394"/>
            <a:ext cx="23487" cy="1570063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18574" y="1255695"/>
            <a:ext cx="37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</a:rPr>
              <a:t>l</a:t>
            </a:r>
            <a:endParaRPr lang="zh-CN" altLang="en-US" sz="2400" b="1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088635" y="1093609"/>
                <a:ext cx="3773149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𝑚𝑔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𝑙𝑠𝑖𝑛</m:t>
                      </m:r>
                      <m:r>
                        <a:rPr lang="zh-CN" alt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𝜃</m:t>
                      </m:r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𝐽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𝑤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 </m:t>
                      </m:r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35" y="1093609"/>
                <a:ext cx="3773149" cy="7838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302654" y="341291"/>
            <a:ext cx="1062507" cy="46166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方法</a:t>
            </a:r>
            <a:r>
              <a:rPr lang="en-US" altLang="zh-CN" sz="2400" dirty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2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854558" y="4410146"/>
            <a:ext cx="77144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结论：转动惯量</a:t>
            </a:r>
            <a:r>
              <a:rPr lang="en-US" altLang="zh-CN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J 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越大，质心速度</a:t>
            </a:r>
            <a:r>
              <a:rPr lang="en-US" altLang="zh-CN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v</a:t>
            </a:r>
            <a:r>
              <a:rPr lang="zh-CN" altLang="en-US" sz="24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越小，滚动</a:t>
            </a:r>
            <a:r>
              <a:rPr lang="zh-CN" altLang="en-US" sz="24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越慢。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8798" y="2633756"/>
            <a:ext cx="4333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转动线速度即刚体的滚动速度，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07325" y="3069508"/>
            <a:ext cx="727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刚体转动时，线速度与角速度的关系为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7550286" y="3031877"/>
                <a:ext cx="147283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zh-CN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CN" sz="2800" i="1">
                          <a:solidFill>
                            <a:schemeClr val="bg1"/>
                          </a:solidFill>
                          <a:latin typeface="Cambria Math"/>
                        </a:rPr>
                        <m:t>𝑟𝑤</m:t>
                      </m:r>
                      <m:r>
                        <a:rPr lang="en-US" altLang="zh-CN" sz="28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286" y="3031877"/>
                <a:ext cx="147283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组合 62"/>
          <p:cNvGrpSpPr/>
          <p:nvPr/>
        </p:nvGrpSpPr>
        <p:grpSpPr>
          <a:xfrm>
            <a:off x="6136755" y="1873892"/>
            <a:ext cx="1667814" cy="687045"/>
            <a:chOff x="6136755" y="1873892"/>
            <a:chExt cx="1667814" cy="687045"/>
          </a:xfrm>
        </p:grpSpPr>
        <p:cxnSp>
          <p:nvCxnSpPr>
            <p:cNvPr id="26" name="直接连接符 25"/>
            <p:cNvCxnSpPr/>
            <p:nvPr/>
          </p:nvCxnSpPr>
          <p:spPr>
            <a:xfrm flipV="1">
              <a:off x="6613273" y="1873892"/>
              <a:ext cx="843567" cy="1287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6967442" y="1886771"/>
              <a:ext cx="90153" cy="3026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36755" y="2099272"/>
              <a:ext cx="1667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FF00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转动动能</a:t>
              </a:r>
              <a:endParaRPr lang="zh-CN" altLang="en-US" sz="2400" dirty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828180" y="1884625"/>
            <a:ext cx="1751527" cy="706363"/>
            <a:chOff x="7828180" y="1884625"/>
            <a:chExt cx="1751527" cy="706363"/>
          </a:xfrm>
        </p:grpSpPr>
        <p:cxnSp>
          <p:nvCxnSpPr>
            <p:cNvPr id="50" name="直接连接符 49"/>
            <p:cNvCxnSpPr/>
            <p:nvPr/>
          </p:nvCxnSpPr>
          <p:spPr>
            <a:xfrm flipV="1">
              <a:off x="7828180" y="1884625"/>
              <a:ext cx="843567" cy="1287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8182349" y="1897504"/>
              <a:ext cx="90153" cy="30265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7911893" y="2129323"/>
              <a:ext cx="1667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FF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平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动动能</a:t>
              </a:r>
              <a:endParaRPr lang="zh-CN" altLang="en-US" sz="2400" dirty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/>
              <p:cNvSpPr/>
              <p:nvPr/>
            </p:nvSpPr>
            <p:spPr>
              <a:xfrm>
                <a:off x="1531928" y="3551355"/>
                <a:ext cx="6304876" cy="783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𝑚𝑔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𝑙𝑠𝑖𝑛</m:t>
                      </m:r>
                      <m:r>
                        <a:rPr lang="zh-CN" altLang="en-US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𝜃</m:t>
                      </m:r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𝐽</m:t>
                      </m:r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 </m:t>
                      </m:r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+</m:t>
                      </m:r>
                      <m:f>
                        <m:f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den>
                      </m:f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</m:t>
                      </m:r>
                      <m:sSup>
                        <m:sSupPr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矩形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928" y="3551355"/>
                <a:ext cx="6304876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6335183" y="3561102"/>
                <a:ext cx="2462277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CN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 dirty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CN" sz="2400" i="1" dirty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𝐽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400" i="1" dirty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altLang="zh-CN" sz="2400" i="1" dirty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183" y="3561102"/>
                <a:ext cx="2462277" cy="9221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268310" y="4949781"/>
            <a:ext cx="1290034" cy="830997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方法</a:t>
            </a:r>
            <a:r>
              <a:rPr lang="en-US" altLang="zh-CN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1</a:t>
            </a:r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和</a:t>
            </a:r>
            <a:r>
              <a:rPr lang="en-US" altLang="zh-CN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2</a:t>
            </a:r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的对照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矩形 54"/>
              <p:cNvSpPr/>
              <p:nvPr/>
            </p:nvSpPr>
            <p:spPr>
              <a:xfrm>
                <a:off x="2084592" y="4867175"/>
                <a:ext cx="3222741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𝑚𝑔𝑠𝑖𝑛</m:t>
                      </m:r>
                      <m:r>
                        <a:rPr lang="zh-CN" altLang="en-US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𝜃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=</m:t>
                      </m:r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  <m:t>𝐽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40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+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𝑚</m:t>
                          </m:r>
                        </m:e>
                      </m:d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𝑎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5" name="矩形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592" y="4867175"/>
                <a:ext cx="3222741" cy="92217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/>
              <p:cNvSpPr/>
              <p:nvPr/>
            </p:nvSpPr>
            <p:spPr>
              <a:xfrm>
                <a:off x="2082447" y="5734343"/>
                <a:ext cx="3690113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𝑚𝑔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𝑙</m:t>
                      </m:r>
                      <m:r>
                        <a:rPr lang="en-US" altLang="zh-CN" sz="240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𝑠𝑖𝑛</m:t>
                      </m:r>
                      <m:r>
                        <a:rPr lang="zh-CN" altLang="en-US" sz="2400" i="1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𝜃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/>
                          <a:ea typeface="方正毡笔黑简体" panose="02010600030101010101" charset="-122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</m:ctrlPr>
                            </m:fPr>
                            <m:num>
                              <m:r>
                                <a:rPr lang="en-US" altLang="zh-CN" sz="2400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方正毡笔黑简体" panose="02010600030101010101" charset="-122"/>
                                </a:rPr>
                                <m:t>𝐽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sz="240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方正毡笔黑简体" panose="02010600030101010101" charset="-122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+</m:t>
                          </m:r>
                          <m:r>
                            <a:rPr lang="en-US" altLang="zh-CN" sz="2400" i="1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𝑚</m:t>
                          </m:r>
                        </m:e>
                      </m:d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𝑣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方正毡笔黑简体" panose="02010600030101010101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7" name="矩形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447" y="5734343"/>
                <a:ext cx="3690113" cy="92217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右箭头 57"/>
          <p:cNvSpPr/>
          <p:nvPr/>
        </p:nvSpPr>
        <p:spPr>
          <a:xfrm>
            <a:off x="5982249" y="5447763"/>
            <a:ext cx="689020" cy="334851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58"/>
              <p:cNvSpPr/>
              <p:nvPr/>
            </p:nvSpPr>
            <p:spPr>
              <a:xfrm>
                <a:off x="6904196" y="5393004"/>
                <a:ext cx="164981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CN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𝑎𝑙</m:t>
                      </m:r>
                      <m:r>
                        <a:rPr lang="en-US" altLang="zh-CN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CN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lang="en-US" altLang="zh-CN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矩形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196" y="5393004"/>
                <a:ext cx="1649811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矩形 64"/>
          <p:cNvSpPr/>
          <p:nvPr/>
        </p:nvSpPr>
        <p:spPr>
          <a:xfrm>
            <a:off x="6201540" y="2651906"/>
            <a:ext cx="3108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也就是质心运动速度</a:t>
            </a:r>
            <a:r>
              <a:rPr lang="en-US" altLang="zh-CN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v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81211" y="1575520"/>
            <a:ext cx="37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</a:rPr>
              <a:t>h</a:t>
            </a:r>
            <a:endParaRPr lang="zh-CN" alt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834E-7 3.7037E-6 L -0.23141 0.234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7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7" grpId="0" animBg="1"/>
      <p:bldP spid="48" grpId="0"/>
      <p:bldP spid="21" grpId="0"/>
      <p:bldP spid="49" grpId="0"/>
      <p:bldP spid="23" grpId="0"/>
      <p:bldP spid="53" grpId="0"/>
      <p:bldP spid="35" grpId="0"/>
      <p:bldP spid="54" grpId="0" animBg="1"/>
      <p:bldP spid="55" grpId="0"/>
      <p:bldP spid="57" grpId="0"/>
      <p:bldP spid="58" grpId="0" animBg="1"/>
      <p:bldP spid="5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题1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3775</TotalTime>
  <Words>615</Words>
  <Application>Microsoft Office PowerPoint</Application>
  <PresentationFormat>自定义</PresentationFormat>
  <Paragraphs>72</Paragraphs>
  <Slides>5</Slides>
  <Notes>5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3" baseType="lpstr">
      <vt:lpstr>Arial</vt:lpstr>
      <vt:lpstr>宋体</vt:lpstr>
      <vt:lpstr>Century Gothic</vt:lpstr>
      <vt:lpstr>幼圆</vt:lpstr>
      <vt:lpstr>Times New Roman</vt:lpstr>
      <vt:lpstr>Cambria Math</vt:lpstr>
      <vt:lpstr>Palatino Linotype</vt:lpstr>
      <vt:lpstr>Calibri</vt:lpstr>
      <vt:lpstr>方正毡笔黑简体</vt:lpstr>
      <vt:lpstr>Courier New</vt:lpstr>
      <vt:lpstr>主题1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Microsoft Equation 3.0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yuan</cp:lastModifiedBy>
  <cp:revision>43</cp:revision>
  <dcterms:created xsi:type="dcterms:W3CDTF">2016-05-03T10:37:00Z</dcterms:created>
  <dcterms:modified xsi:type="dcterms:W3CDTF">2020-08-01T03:20:41Z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