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  <p:sldMasterId id="2147483696" r:id="rId2"/>
    <p:sldMasterId id="2147483708" r:id="rId3"/>
    <p:sldMasterId id="2147483721" r:id="rId4"/>
    <p:sldMasterId id="2147483733" r:id="rId5"/>
    <p:sldMasterId id="2147483745" r:id="rId6"/>
    <p:sldMasterId id="2147483757" r:id="rId7"/>
  </p:sldMasterIdLst>
  <p:notesMasterIdLst>
    <p:notesMasterId r:id="rId16"/>
  </p:notesMasterIdLst>
  <p:sldIdLst>
    <p:sldId id="286" r:id="rId8"/>
    <p:sldId id="287" r:id="rId9"/>
    <p:sldId id="289" r:id="rId10"/>
    <p:sldId id="288" r:id="rId11"/>
    <p:sldId id="293" r:id="rId12"/>
    <p:sldId id="291" r:id="rId13"/>
    <p:sldId id="290" r:id="rId14"/>
    <p:sldId id="292" r:id="rId15"/>
  </p:sldIdLst>
  <p:sldSz cx="12192000" cy="6858000"/>
  <p:notesSz cx="6858000" cy="9144000"/>
  <p:embeddedFontLst>
    <p:embeddedFont>
      <p:font typeface="Palatino Linotype" panose="02040502050505030304" pitchFamily="18" charset="0"/>
      <p:regular r:id="rId17"/>
      <p:bold r:id="rId18"/>
      <p:italic r:id="rId19"/>
      <p:boldItalic r:id="rId20"/>
    </p:embeddedFont>
    <p:embeddedFont>
      <p:font typeface="Cambria Math" panose="02040503050406030204" pitchFamily="18" charset="0"/>
      <p:regular r:id="rId21"/>
    </p:embeddedFont>
    <p:embeddedFont>
      <p:font typeface="楷体" panose="02010609060101010101" pitchFamily="49" charset="-122"/>
      <p:regular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方正毡笔黑简体" panose="02010600030101010101" charset="-122"/>
      <p:regular r:id="rId27"/>
    </p:embeddedFont>
    <p:embeddedFont>
      <p:font typeface="幼圆" panose="02010509060101010101" pitchFamily="49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1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-66" y="-327"/>
      </p:cViewPr>
      <p:guideLst>
        <p:guide orient="horz" pos="3770"/>
        <p:guide pos="3840"/>
        <p:guide pos="38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496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雅各布天梯演示的是一种气体放电现象，那么什么是气体放电，</a:t>
            </a:r>
            <a:r>
              <a:rPr lang="zh-CN" altLang="en-US" sz="12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原子在外界因素作用下，使其一个或几个电子脱离原子核的束缚，而形成自由电子和正离子的过程称为电离。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弧光放电是其中最强烈的一种放电</a:t>
            </a:r>
            <a:r>
              <a:rPr lang="zh-CN" altLang="en-US" sz="12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。</a:t>
            </a:r>
            <a:r>
              <a:rPr lang="zh-CN" altLang="zh-CN" sz="12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能量以光、热、声的形式放出。</a:t>
            </a:r>
            <a:r>
              <a:rPr lang="zh-CN" altLang="en-US" sz="12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其特定是放电形成的电流大</a:t>
            </a:r>
            <a:r>
              <a:rPr lang="zh-CN" altLang="zh-CN" sz="12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（几安到几十安），</a:t>
            </a:r>
            <a:r>
              <a:rPr lang="zh-CN" altLang="en-US" sz="12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温度高</a:t>
            </a:r>
            <a:r>
              <a:rPr lang="zh-CN" altLang="zh-CN" sz="12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（几千到上万度） </a:t>
            </a:r>
            <a:r>
              <a:rPr lang="zh-CN" altLang="en-US" sz="12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，且</a:t>
            </a:r>
            <a:r>
              <a:rPr lang="zh-CN" altLang="zh-CN" sz="12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发出强烈的弧状白光。</a:t>
            </a:r>
            <a:r>
              <a:rPr lang="zh-CN" altLang="en-US" sz="12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其应用如强光光源（弧光灯）</a:t>
            </a:r>
            <a:r>
              <a:rPr lang="zh-CN" altLang="en-US" sz="1200" dirty="0" smtClean="0">
                <a:solidFill>
                  <a:schemeClr val="bg1"/>
                </a:solidFill>
                <a:latin typeface="宋体"/>
                <a:ea typeface="+mn-ea"/>
              </a:rPr>
              <a:t>、</a:t>
            </a:r>
            <a:r>
              <a:rPr lang="zh-CN" altLang="en-US" sz="12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焊接</a:t>
            </a:r>
            <a:r>
              <a:rPr lang="zh-CN" altLang="en-US" sz="1200" dirty="0" smtClean="0">
                <a:solidFill>
                  <a:schemeClr val="bg1"/>
                </a:solidFill>
                <a:latin typeface="宋体"/>
              </a:rPr>
              <a:t>、</a:t>
            </a:r>
            <a:r>
              <a:rPr lang="zh-CN" altLang="en-US" sz="12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切割等</a:t>
            </a:r>
            <a:endParaRPr lang="zh-CN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 smtClean="0"/>
              <a:t>根据我们刚才的介绍，要想实现气体放电，必须将气体电离得到自由电子。与气体放电有关的电离形式有四种。前三种为空间电离，第四种为表面电离。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 smtClean="0"/>
              <a:t>也就是说电子密度过高或过低都将提高击穿电场。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放电过程中为何会发光？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 smtClean="0"/>
              <a:t>弧光放电在生活中的应用有哪些？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smtClean="0"/>
              <a:t>最后一题比较专业比较难，涉及到真空物理</a:t>
            </a:r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4651"/>
            <a:ext cx="12257542" cy="6944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057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261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723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548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341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553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69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299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811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246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653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271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162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891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503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72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8800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306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4350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7666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9556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1118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8443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6489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5997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3030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9618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148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3931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938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9183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0230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9672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332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970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3363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729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603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9736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0194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7618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2457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2588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2481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0134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8793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0132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216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9214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7066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7187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319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6568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1976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0240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8407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1600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98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1953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6551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327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0644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4187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4749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5565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0978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851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A6DCEC9-B0D2-488E-B115-12509CCB3618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50F717D-141D-41AD-8574-89D4D83DE3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94BE-560E-4992-8001-BC81CA5C8551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D1B7F-372C-4EA5-BD45-6621AB7E5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1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5D85F-213C-41DF-86E0-04C387A1F60C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0B7E6-8E36-40AB-B1B5-A64DBB2B57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94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4FD9C-2C4E-48CB-9337-50B37CB94FC0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1A078-B58E-4DE9-B848-107E84EF4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02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08CFB-55FF-4C38-A67F-69CF59F166FE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681A8-555F-4684-822B-ADFA16633A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77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32747-8A52-4D20-93B3-3F7DC26286C3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3DC79-D7B2-4AB0-A1AE-209BB88D42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57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999F9-6D69-4967-B8D8-EE31FB9D3B33}" type="datetimeFigureOut">
              <a:rPr lang="zh-CN" altLang="en-US" smtClean="0"/>
              <a:t>2020/8/10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23DC6-BFAF-4F8A-B959-BD2E3A069E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888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9452920" y="327079"/>
            <a:ext cx="2479333" cy="424824"/>
            <a:chOff x="9131643" y="5572523"/>
            <a:chExt cx="2479333" cy="424824"/>
          </a:xfrm>
        </p:grpSpPr>
        <p:sp>
          <p:nvSpPr>
            <p:cNvPr id="9" name="文本框 11"/>
            <p:cNvSpPr txBox="1"/>
            <p:nvPr/>
          </p:nvSpPr>
          <p:spPr>
            <a:xfrm>
              <a:off x="9131643" y="5572523"/>
              <a:ext cx="17287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指导老师</a:t>
              </a:r>
              <a:endParaRPr lang="zh-CN" altLang="en-US" sz="2000" dirty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endParaRPr>
            </a:p>
          </p:txBody>
        </p:sp>
        <p:sp>
          <p:nvSpPr>
            <p:cNvPr id="10" name="文本框 14"/>
            <p:cNvSpPr txBox="1"/>
            <p:nvPr/>
          </p:nvSpPr>
          <p:spPr>
            <a:xfrm>
              <a:off x="10446385" y="5597237"/>
              <a:ext cx="11645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周俐娜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445025" y="364434"/>
            <a:ext cx="5552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雅各</a:t>
            </a:r>
            <a:r>
              <a:rPr lang="zh-CN" altLang="en-US" sz="32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布天梯</a:t>
            </a:r>
            <a:endParaRPr lang="zh-CN" altLang="en-US" sz="32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39426" y="1374540"/>
            <a:ext cx="10340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“雅各布天梯”一</a:t>
            </a:r>
            <a:r>
              <a:rPr lang="zh-CN" altLang="zh-CN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词来源于</a:t>
            </a:r>
            <a:r>
              <a:rPr lang="zh-CN" altLang="zh-CN" sz="24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圣经故事</a:t>
            </a:r>
            <a:r>
              <a:rPr lang="zh-CN" altLang="zh-CN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。</a:t>
            </a:r>
            <a:endParaRPr lang="zh-CN" altLang="zh-CN" sz="24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50306" y="2019414"/>
            <a:ext cx="76742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相传雅各布梦见天使上下天堂的梯子是闪闪发光的</a:t>
            </a:r>
            <a:r>
              <a:rPr lang="zh-CN" altLang="zh-CN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，</a:t>
            </a:r>
            <a:endParaRPr lang="zh-CN" altLang="zh-CN" sz="24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41832" y="2671481"/>
            <a:ext cx="880241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人们</a:t>
            </a:r>
            <a:r>
              <a:rPr lang="zh-CN" altLang="zh-CN" sz="24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便把这梦想中的“发光”的梯子称为雅各布天梯</a:t>
            </a:r>
            <a:r>
              <a:rPr lang="zh-CN" altLang="zh-CN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。</a:t>
            </a:r>
            <a:endParaRPr lang="en-US" altLang="zh-CN" sz="2400" dirty="0" smtClean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  <a:p>
            <a:endParaRPr lang="en-US" altLang="zh-CN" sz="24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  <a:p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雅各布天梯演示的是一种气体放电现象，我们可以看到白色弧光</a:t>
            </a:r>
            <a:endParaRPr lang="en-US" altLang="zh-CN" sz="2400" dirty="0" smtClean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  <a:p>
            <a:endParaRPr lang="en-US" altLang="zh-CN" sz="2400" dirty="0" smtClean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  <a:p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从羊角形电极底端向上攀升，</a:t>
            </a:r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就像是发光的梯子</a:t>
            </a:r>
            <a:endParaRPr lang="zh-CN" altLang="zh-CN" sz="24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824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0103" y="337321"/>
            <a:ext cx="315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FF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击穿与气体放电</a:t>
            </a:r>
            <a:endParaRPr lang="zh-CN" altLang="en-US" sz="2400" dirty="0">
              <a:solidFill>
                <a:srgbClr val="FFFF00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64087" y="952624"/>
            <a:ext cx="10772383" cy="1602685"/>
            <a:chOff x="764087" y="952624"/>
            <a:chExt cx="10772383" cy="1602685"/>
          </a:xfrm>
        </p:grpSpPr>
        <p:sp>
          <p:nvSpPr>
            <p:cNvPr id="66" name="圆角矩形 65"/>
            <p:cNvSpPr/>
            <p:nvPr/>
          </p:nvSpPr>
          <p:spPr>
            <a:xfrm>
              <a:off x="764087" y="952624"/>
              <a:ext cx="10772383" cy="1602685"/>
            </a:xfrm>
            <a:prstGeom prst="roundRect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/>
            <p:cNvSpPr/>
            <p:nvPr/>
          </p:nvSpPr>
          <p:spPr>
            <a:xfrm>
              <a:off x="945715" y="985242"/>
              <a:ext cx="10396603" cy="1508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干燥气体通常是良好的绝缘体，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但如果</a:t>
              </a:r>
              <a:r>
                <a:rPr lang="zh-CN" altLang="en-US" sz="2000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在气体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中放置</a:t>
              </a:r>
              <a:r>
                <a:rPr lang="zh-CN" altLang="en-US" sz="2000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两个电极并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加上高电压，当电场强度大于击穿电场时，气体分子或原子就会被电离成正离子和自由电子，气体突变为良导体，称为击穿，击穿后电流将通过</a:t>
              </a:r>
              <a:r>
                <a:rPr lang="zh-CN" altLang="en-US" sz="2000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气体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，并伴随光和热，这个</a:t>
              </a:r>
              <a:r>
                <a:rPr lang="zh-CN" altLang="en-US" sz="2000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现象称为气体放电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。气体放电常见的</a:t>
              </a:r>
              <a:r>
                <a:rPr lang="zh-CN" altLang="en-US" sz="2000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形式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有</a:t>
              </a:r>
              <a:r>
                <a:rPr lang="zh-CN" altLang="en-US" sz="2000" dirty="0" smtClean="0">
                  <a:solidFill>
                    <a:srgbClr val="FF0000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辉光放电，电弧放电，电晕放电，火花放电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。</a:t>
              </a:r>
              <a:endParaRPr lang="zh-CN" altLang="en-US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912389" y="2776353"/>
            <a:ext cx="2233613" cy="2757567"/>
            <a:chOff x="6912389" y="2776353"/>
            <a:chExt cx="2233613" cy="2757567"/>
          </a:xfrm>
        </p:grpSpPr>
        <p:pic>
          <p:nvPicPr>
            <p:cNvPr id="41" name="Picture 8" descr="6月15日北京CBD遭受雷电袭击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1491" y="2776353"/>
              <a:ext cx="1620838" cy="150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9"/>
            <p:cNvSpPr txBox="1">
              <a:spLocks noChangeArrowheads="1"/>
            </p:cNvSpPr>
            <p:nvPr/>
          </p:nvSpPr>
          <p:spPr bwMode="auto">
            <a:xfrm>
              <a:off x="6912389" y="4441313"/>
              <a:ext cx="2233613" cy="10926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5000"/>
                <a:buFont typeface="Wingdings" pitchFamily="2" charset="2"/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5000"/>
                <a:buFont typeface="Wingdings" pitchFamily="2" charset="2"/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5000"/>
                <a:buFont typeface="Wingdings" pitchFamily="2" charset="2"/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5000"/>
                <a:buFont typeface="Wingdings" pitchFamily="2" charset="2"/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火花放电</a:t>
              </a:r>
              <a:endParaRPr lang="zh-CN" altLang="en-US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endParaRPr>
            </a:p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0" lang="zh-CN" altLang="en-US" sz="1800" b="1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 </a:t>
              </a:r>
              <a:r>
                <a:rPr kumimoji="0" lang="zh-CN" altLang="en-US" sz="1800" b="1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间歇</a:t>
              </a:r>
              <a:r>
                <a:rPr kumimoji="0" lang="zh-CN" altLang="en-US" sz="1800" b="1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性击穿，放电通道细而</a:t>
              </a:r>
              <a:r>
                <a:rPr kumimoji="0" lang="zh-CN" altLang="en-US" sz="1800" b="1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明亮。</a:t>
              </a:r>
              <a:r>
                <a:rPr kumimoji="0" lang="zh-CN" altLang="en-US" sz="1800" b="1" dirty="0" smtClean="0">
                  <a:solidFill>
                    <a:schemeClr val="tx2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。</a:t>
              </a:r>
              <a:endParaRPr kumimoji="0" lang="zh-CN" altLang="en-US" sz="1800" b="1" dirty="0">
                <a:solidFill>
                  <a:schemeClr val="tx2"/>
                </a:solidFill>
                <a:latin typeface="方正毡笔黑简体" panose="02010600030101010101" charset="-122"/>
                <a:ea typeface="方正毡笔黑简体" panose="02010600030101010101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9841954" y="2752472"/>
            <a:ext cx="1835258" cy="3319152"/>
            <a:chOff x="9841954" y="2752472"/>
            <a:chExt cx="1835258" cy="3319152"/>
          </a:xfrm>
        </p:grpSpPr>
        <p:pic>
          <p:nvPicPr>
            <p:cNvPr id="43" name="Picture 11" descr="109855077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1954" y="2752472"/>
              <a:ext cx="1619250" cy="150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 Box 12"/>
            <p:cNvSpPr txBox="1">
              <a:spLocks noChangeArrowheads="1"/>
            </p:cNvSpPr>
            <p:nvPr/>
          </p:nvSpPr>
          <p:spPr bwMode="auto">
            <a:xfrm>
              <a:off x="9876987" y="4425019"/>
              <a:ext cx="1800225" cy="1646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5000"/>
                <a:buFont typeface="Wingdings" pitchFamily="2" charset="2"/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5000"/>
                <a:buFont typeface="Wingdings" pitchFamily="2" charset="2"/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5000"/>
                <a:buFont typeface="Wingdings" pitchFamily="2" charset="2"/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5000"/>
                <a:buFont typeface="Wingdings" pitchFamily="2" charset="2"/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lang="en-US" altLang="zh-CN" sz="2000" dirty="0">
                  <a:solidFill>
                    <a:schemeClr val="bg1"/>
                  </a:solidFill>
                  <a:ea typeface="宋体" pitchFamily="2" charset="-122"/>
                </a:rPr>
                <a:t>    </a:t>
              </a:r>
              <a:r>
                <a:rPr lang="zh-CN" altLang="en-US" sz="2000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电晕放电</a:t>
              </a:r>
            </a:p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0" lang="zh-CN" altLang="en-US" sz="1800" b="1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不</a:t>
              </a:r>
              <a:r>
                <a:rPr kumimoji="0" lang="zh-CN" altLang="en-US" sz="1800" b="1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均匀</a:t>
              </a:r>
              <a:r>
                <a:rPr kumimoji="0" lang="zh-CN" altLang="en-US" sz="1800" b="1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电场</a:t>
              </a:r>
              <a:r>
                <a:rPr lang="zh-CN" altLang="en-US" sz="18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中的局部持续放电</a:t>
              </a:r>
              <a:r>
                <a:rPr kumimoji="0" lang="zh-CN" altLang="en-US" sz="1800" b="1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，如电极</a:t>
              </a:r>
              <a:r>
                <a:rPr kumimoji="0" lang="zh-CN" altLang="en-US" sz="1800" b="1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附近出现发光薄层。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917505" y="2776631"/>
            <a:ext cx="2160588" cy="3255529"/>
            <a:chOff x="917505" y="2776631"/>
            <a:chExt cx="2160588" cy="3255529"/>
          </a:xfrm>
        </p:grpSpPr>
        <p:sp>
          <p:nvSpPr>
            <p:cNvPr id="38" name="Text Box 5"/>
            <p:cNvSpPr txBox="1">
              <a:spLocks noChangeArrowheads="1"/>
            </p:cNvSpPr>
            <p:nvPr/>
          </p:nvSpPr>
          <p:spPr bwMode="auto">
            <a:xfrm>
              <a:off x="917505" y="4385555"/>
              <a:ext cx="2160588" cy="1646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93663" indent="-93663"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5000"/>
                <a:buFont typeface="Wingdings" pitchFamily="2" charset="2"/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5000"/>
                <a:buFont typeface="Wingdings" pitchFamily="2" charset="2"/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5000"/>
                <a:buFont typeface="Wingdings" pitchFamily="2" charset="2"/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5000"/>
                <a:buFont typeface="Wingdings" pitchFamily="2" charset="2"/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lang="en-US" altLang="zh-CN" sz="2000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         </a:t>
              </a:r>
              <a:r>
                <a:rPr lang="zh-CN" altLang="en-US" sz="2000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辉光放电</a:t>
              </a:r>
            </a:p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0" lang="zh-CN" altLang="en-US" sz="1800" b="1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  </a:t>
              </a:r>
              <a:r>
                <a:rPr kumimoji="0" lang="zh-CN" altLang="en-US" sz="1800" b="1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气压</a:t>
              </a:r>
              <a:r>
                <a:rPr kumimoji="0" lang="zh-CN" altLang="en-US" sz="1800" b="1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较低，电源</a:t>
              </a:r>
              <a:r>
                <a:rPr kumimoji="0" lang="zh-CN" altLang="en-US" sz="1800" b="1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功率</a:t>
              </a:r>
              <a:r>
                <a:rPr kumimoji="0" lang="zh-CN" altLang="en-US" sz="1800" b="1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教</a:t>
              </a:r>
              <a:r>
                <a:rPr kumimoji="0" lang="zh-CN" altLang="en-US" sz="1800" b="1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小时的持续放电，电流小，温度较低。</a:t>
              </a:r>
              <a:endParaRPr kumimoji="0" lang="zh-CN" altLang="en-US" sz="1800" b="1" dirty="0">
                <a:solidFill>
                  <a:schemeClr val="tx2"/>
                </a:solidFill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4529" y="2776631"/>
              <a:ext cx="1602222" cy="1531725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4155350" y="2765628"/>
            <a:ext cx="1800225" cy="3590889"/>
            <a:chOff x="4155350" y="2765628"/>
            <a:chExt cx="1800225" cy="3590889"/>
          </a:xfrm>
        </p:grpSpPr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4155350" y="4432913"/>
              <a:ext cx="1800225" cy="1923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1pPr>
              <a:lvl2pPr marL="742950" indent="-285750"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2pPr>
              <a:lvl3pPr marL="1143000" indent="-228600"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3pPr>
              <a:lvl4pPr marL="1600200" indent="-228600"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4pPr>
              <a:lvl5pPr marL="2057400" indent="-228600"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5000"/>
                <a:buFont typeface="Wingdings" pitchFamily="2" charset="2"/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5000"/>
                <a:buFont typeface="Wingdings" pitchFamily="2" charset="2"/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5000"/>
                <a:buFont typeface="Wingdings" pitchFamily="2" charset="2"/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75000"/>
                <a:buFont typeface="Wingdings" pitchFamily="2" charset="2"/>
                <a:defRPr kumimoji="1" sz="3200">
                  <a:solidFill>
                    <a:schemeClr val="tx1"/>
                  </a:solidFill>
                  <a:latin typeface="Arial" charset="0"/>
                  <a:ea typeface="楷体_GB2312" pitchFamily="49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lang="en-US" altLang="zh-CN" sz="2000" dirty="0">
                  <a:ea typeface="宋体" pitchFamily="2" charset="-122"/>
                </a:rPr>
                <a:t>    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电弧放电</a:t>
              </a:r>
              <a:endParaRPr lang="zh-CN" altLang="en-US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endParaRPr>
            </a:p>
            <a:p>
              <a:pPr>
                <a:lnSpc>
                  <a:spcPct val="100000"/>
                </a:lnSpc>
                <a:spcBef>
                  <a:spcPct val="50000"/>
                </a:spcBef>
              </a:pPr>
              <a:r>
                <a:rPr kumimoji="0" lang="zh-CN" altLang="en-US" sz="1800" b="1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电源</a:t>
              </a:r>
              <a:r>
                <a:rPr kumimoji="0" lang="zh-CN" altLang="en-US" sz="1800" b="1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功率较大</a:t>
              </a:r>
              <a:r>
                <a:rPr kumimoji="0" lang="zh-CN" altLang="en-US" sz="1800" b="1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时的持续放电，电流大，温度高，出现明亮的弧状白光。</a:t>
              </a:r>
              <a:endParaRPr kumimoji="0" lang="zh-CN" altLang="en-US" sz="1800" b="1" dirty="0">
                <a:solidFill>
                  <a:schemeClr val="tx2"/>
                </a:solidFill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5712" y="2765628"/>
              <a:ext cx="1591870" cy="14442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827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22398" y="557143"/>
            <a:ext cx="10772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FF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电离</a:t>
            </a:r>
            <a:endParaRPr lang="zh-CN" altLang="en-US" sz="2400" dirty="0">
              <a:solidFill>
                <a:srgbClr val="FFFF00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99958" y="1361155"/>
            <a:ext cx="1359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 smtClean="0">
                <a:solidFill>
                  <a:schemeClr val="bg1"/>
                </a:solidFill>
              </a:rPr>
              <a:t>hv</a:t>
            </a:r>
            <a:r>
              <a:rPr lang="en-US" altLang="zh-CN" sz="2400" dirty="0" smtClean="0">
                <a:solidFill>
                  <a:schemeClr val="bg1"/>
                </a:solidFill>
              </a:rPr>
              <a:t>&gt;W</a:t>
            </a:r>
            <a:r>
              <a:rPr lang="zh-CN" altLang="en-US" sz="2000" b="1" baseline="-25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电离</a:t>
            </a:r>
            <a:endParaRPr lang="zh-CN" altLang="en-US" sz="2000" b="1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94311" y="1377576"/>
            <a:ext cx="2966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宇宙高能射线</a:t>
            </a:r>
            <a:r>
              <a:rPr lang="en-US" altLang="zh-CN" sz="2000" dirty="0" smtClean="0">
                <a:solidFill>
                  <a:schemeClr val="bg1"/>
                </a:solidFill>
                <a:latin typeface="楷体"/>
                <a:ea typeface="楷体"/>
              </a:rPr>
              <a:t>、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紫外线</a:t>
            </a:r>
            <a:endParaRPr lang="zh-CN" altLang="en-US" sz="20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933760" y="2158051"/>
            <a:ext cx="36583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当</a:t>
            </a:r>
            <a:r>
              <a:rPr lang="en-US" altLang="zh-CN" sz="2000" b="1" dirty="0">
                <a:solidFill>
                  <a:schemeClr val="bg1"/>
                </a:solidFill>
                <a:latin typeface="+mj-lt"/>
                <a:ea typeface="方正毡笔黑简体" panose="02010600030101010101" charset="-122"/>
              </a:rPr>
              <a:t>T </a:t>
            </a:r>
            <a:r>
              <a:rPr lang="en-US" altLang="zh-CN" sz="2000" b="1" dirty="0">
                <a:solidFill>
                  <a:schemeClr val="bg1"/>
                </a:solidFill>
                <a:ea typeface="方正毡笔黑简体" panose="02010600030101010101" charset="-122"/>
              </a:rPr>
              <a:t>&gt; 10</a:t>
            </a:r>
            <a:r>
              <a:rPr lang="en-US" altLang="zh-CN" sz="2000" b="1" baseline="30000" dirty="0">
                <a:solidFill>
                  <a:schemeClr val="bg1"/>
                </a:solidFill>
                <a:ea typeface="方正毡笔黑简体" panose="02010600030101010101" charset="-122"/>
              </a:rPr>
              <a:t>4</a:t>
            </a:r>
            <a:r>
              <a:rPr lang="en-US" altLang="zh-CN" sz="2000" b="1" dirty="0">
                <a:solidFill>
                  <a:schemeClr val="bg1"/>
                </a:solidFill>
                <a:ea typeface="方正毡笔黑简体" panose="02010600030101010101" charset="-122"/>
              </a:rPr>
              <a:t>K</a:t>
            </a:r>
            <a:r>
              <a:rPr lang="zh-CN" altLang="en-US" sz="2000" b="1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时，才需考虑热电离</a:t>
            </a:r>
            <a:endParaRPr lang="zh-CN" altLang="en-US" sz="20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873805" y="2741044"/>
            <a:ext cx="88893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带电粒子在电场中加速</a:t>
            </a:r>
            <a:r>
              <a:rPr lang="zh-CN" altLang="en-US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后和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气体</a:t>
            </a:r>
            <a:r>
              <a:rPr lang="zh-CN" altLang="en-US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分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子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碰撞</a:t>
            </a:r>
            <a:r>
              <a:rPr lang="zh-CN" altLang="en-US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时，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把从电场中获得的能量传</a:t>
            </a:r>
            <a:r>
              <a:rPr lang="zh-CN" altLang="en-US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给后者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，如果其在一个自由程内从电场获得的能量大于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气体</a:t>
            </a:r>
            <a:r>
              <a:rPr lang="zh-CN" altLang="en-US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分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子</a:t>
            </a:r>
            <a:r>
              <a:rPr lang="zh-CN" altLang="en-US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的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电离能，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气体</a:t>
            </a:r>
            <a:r>
              <a:rPr lang="zh-CN" altLang="en-US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分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子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就会发生电离。</a:t>
            </a:r>
            <a:endParaRPr lang="zh-CN" altLang="en-US" sz="20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928726" y="5057185"/>
            <a:ext cx="8870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由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光电效应，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正离子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轰击等，阴极电子脱离阴极金属原子，变成自由电子</a:t>
            </a:r>
            <a:endParaRPr lang="zh-CN" altLang="en-US" sz="20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58484" y="5548810"/>
            <a:ext cx="8809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未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施加电压之前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，阴极附近存在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少量自由电子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。正是这少量的电子</a:t>
            </a:r>
            <a:r>
              <a:rPr lang="zh-CN" altLang="en-US" sz="2000" dirty="0" smtClean="0">
                <a:solidFill>
                  <a:srgbClr val="FFC0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提供了气体击穿的初始电子。</a:t>
            </a:r>
            <a:endParaRPr lang="zh-CN" altLang="en-US" sz="2000" dirty="0">
              <a:solidFill>
                <a:srgbClr val="FFC000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9465400" y="1029381"/>
            <a:ext cx="1068887" cy="102504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9187740" y="689090"/>
            <a:ext cx="1647172" cy="168474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9845355" y="1421863"/>
            <a:ext cx="281836" cy="2943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+</a:t>
            </a:r>
            <a:endParaRPr lang="zh-CN" alt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9782725" y="2054426"/>
            <a:ext cx="100208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分子</a:t>
            </a:r>
            <a:endParaRPr lang="zh-CN" altLang="en-US" sz="16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9534291" y="991802"/>
            <a:ext cx="281836" cy="29436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—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42347" y="1156225"/>
            <a:ext cx="1896813" cy="2257117"/>
            <a:chOff x="642347" y="1156225"/>
            <a:chExt cx="1896813" cy="2257117"/>
          </a:xfrm>
        </p:grpSpPr>
        <p:sp>
          <p:nvSpPr>
            <p:cNvPr id="15" name="TextBox 14"/>
            <p:cNvSpPr txBox="1"/>
            <p:nvPr/>
          </p:nvSpPr>
          <p:spPr>
            <a:xfrm>
              <a:off x="792247" y="1380256"/>
              <a:ext cx="1064712" cy="402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光电离</a:t>
              </a:r>
              <a:endParaRPr lang="zh-CN" altLang="en-US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97084" y="2165005"/>
              <a:ext cx="1532350" cy="402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热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电离</a:t>
              </a:r>
              <a:endParaRPr lang="zh-CN" altLang="en-US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642347" y="1156225"/>
              <a:ext cx="1896813" cy="2257117"/>
              <a:chOff x="642347" y="1156225"/>
              <a:chExt cx="1896813" cy="225711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769436" y="2852897"/>
                <a:ext cx="152282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bg1"/>
                    </a:solidFill>
                    <a:latin typeface="方正毡笔黑简体" panose="02010600030101010101" charset="-122"/>
                    <a:ea typeface="方正毡笔黑简体" panose="02010600030101010101" charset="-122"/>
                  </a:rPr>
                  <a:t>碰撞电离</a:t>
                </a:r>
                <a:endParaRPr lang="zh-CN" altLang="en-US" sz="2000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endParaRPr>
              </a:p>
            </p:txBody>
          </p:sp>
          <p:sp>
            <p:nvSpPr>
              <p:cNvPr id="2" name="圆角矩形 1"/>
              <p:cNvSpPr/>
              <p:nvPr/>
            </p:nvSpPr>
            <p:spPr>
              <a:xfrm>
                <a:off x="642347" y="1156225"/>
                <a:ext cx="1896813" cy="2257117"/>
              </a:xfrm>
              <a:prstGeom prst="roundRect">
                <a:avLst/>
              </a:pr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739036" y="4997884"/>
            <a:ext cx="1979047" cy="626301"/>
            <a:chOff x="739036" y="4578263"/>
            <a:chExt cx="1979047" cy="626301"/>
          </a:xfrm>
        </p:grpSpPr>
        <p:sp>
          <p:nvSpPr>
            <p:cNvPr id="18" name="TextBox 17"/>
            <p:cNvSpPr txBox="1"/>
            <p:nvPr/>
          </p:nvSpPr>
          <p:spPr>
            <a:xfrm>
              <a:off x="745940" y="4731502"/>
              <a:ext cx="1972143" cy="402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阴极电子发射</a:t>
              </a:r>
              <a:endParaRPr lang="zh-CN" altLang="en-US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739036" y="4578263"/>
              <a:ext cx="1766169" cy="626301"/>
            </a:xfrm>
            <a:prstGeom prst="roundRect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 22"/>
          <p:cNvSpPr/>
          <p:nvPr/>
        </p:nvSpPr>
        <p:spPr>
          <a:xfrm>
            <a:off x="2894682" y="3770265"/>
            <a:ext cx="88893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标准气压和室温下，电子平均自由程为</a:t>
            </a:r>
            <a:r>
              <a:rPr lang="en-US" altLang="zh-CN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10</a:t>
            </a:r>
            <a:r>
              <a:rPr lang="en-US" altLang="zh-CN" sz="2000" baseline="30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-5</a:t>
            </a:r>
            <a:r>
              <a:rPr lang="en-US" altLang="zh-CN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cm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数量级，比气体离子平均自由程高一个数量级，更易于在一个自由程内获得足够的能量。</a:t>
            </a:r>
            <a:r>
              <a:rPr lang="zh-CN" altLang="en-US" sz="2000" dirty="0" smtClean="0">
                <a:solidFill>
                  <a:srgbClr val="FFC0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只考虑电子与气体分子的碰撞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。</a:t>
            </a:r>
            <a:endParaRPr lang="zh-CN" altLang="en-US" sz="20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454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2493E-6 4.58121E-6 L -0.05848 -0.06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-31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4" grpId="0"/>
      <p:bldP spid="25" grpId="0"/>
      <p:bldP spid="30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89859" y="317033"/>
            <a:ext cx="1745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zh-CN" altLang="en-US" sz="2400" b="1" dirty="0">
                <a:solidFill>
                  <a:srgbClr val="FFFF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电子</a:t>
            </a:r>
            <a:r>
              <a:rPr lang="zh-CN" altLang="en-US" sz="2400" b="1" dirty="0" smtClean="0">
                <a:solidFill>
                  <a:srgbClr val="FFFF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崩</a:t>
            </a:r>
            <a:endParaRPr lang="zh-CN" altLang="en-US" sz="2400" b="1" dirty="0">
              <a:solidFill>
                <a:srgbClr val="FFFF00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24049" y="3607273"/>
            <a:ext cx="236366" cy="22798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—</a:t>
            </a:r>
            <a:endParaRPr lang="zh-CN" altLang="en-US" dirty="0"/>
          </a:p>
        </p:txBody>
      </p:sp>
      <p:sp>
        <p:nvSpPr>
          <p:cNvPr id="26" name="椭圆 25"/>
          <p:cNvSpPr/>
          <p:nvPr/>
        </p:nvSpPr>
        <p:spPr>
          <a:xfrm>
            <a:off x="2238810" y="3625859"/>
            <a:ext cx="236366" cy="22798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—</a:t>
            </a:r>
            <a:endParaRPr lang="zh-CN" altLang="en-US" dirty="0"/>
          </a:p>
        </p:txBody>
      </p:sp>
      <p:sp>
        <p:nvSpPr>
          <p:cNvPr id="27" name="椭圆 26"/>
          <p:cNvSpPr/>
          <p:nvPr/>
        </p:nvSpPr>
        <p:spPr>
          <a:xfrm>
            <a:off x="3857211" y="3228618"/>
            <a:ext cx="236366" cy="22798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—</a:t>
            </a:r>
            <a:endParaRPr lang="zh-CN" altLang="en-US" dirty="0"/>
          </a:p>
        </p:txBody>
      </p:sp>
      <p:sp>
        <p:nvSpPr>
          <p:cNvPr id="28" name="椭圆 27"/>
          <p:cNvSpPr/>
          <p:nvPr/>
        </p:nvSpPr>
        <p:spPr>
          <a:xfrm>
            <a:off x="3924118" y="4045894"/>
            <a:ext cx="236366" cy="22798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—</a:t>
            </a:r>
            <a:endParaRPr lang="zh-CN" altLang="en-US" dirty="0"/>
          </a:p>
        </p:txBody>
      </p:sp>
      <p:sp>
        <p:nvSpPr>
          <p:cNvPr id="30" name="椭圆 29"/>
          <p:cNvSpPr/>
          <p:nvPr/>
        </p:nvSpPr>
        <p:spPr>
          <a:xfrm>
            <a:off x="5941689" y="2795694"/>
            <a:ext cx="236366" cy="22798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—</a:t>
            </a:r>
            <a:endParaRPr lang="zh-CN" altLang="en-US" dirty="0"/>
          </a:p>
        </p:txBody>
      </p:sp>
      <p:sp>
        <p:nvSpPr>
          <p:cNvPr id="32" name="椭圆 31"/>
          <p:cNvSpPr/>
          <p:nvPr/>
        </p:nvSpPr>
        <p:spPr>
          <a:xfrm>
            <a:off x="5937972" y="3446181"/>
            <a:ext cx="236366" cy="22798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—</a:t>
            </a:r>
            <a:endParaRPr lang="zh-CN" altLang="en-US" dirty="0"/>
          </a:p>
        </p:txBody>
      </p:sp>
      <p:sp>
        <p:nvSpPr>
          <p:cNvPr id="34" name="椭圆 33"/>
          <p:cNvSpPr/>
          <p:nvPr/>
        </p:nvSpPr>
        <p:spPr>
          <a:xfrm>
            <a:off x="5960275" y="4055780"/>
            <a:ext cx="236366" cy="22798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—</a:t>
            </a:r>
            <a:endParaRPr lang="zh-CN" altLang="en-US" dirty="0"/>
          </a:p>
        </p:txBody>
      </p:sp>
      <p:sp>
        <p:nvSpPr>
          <p:cNvPr id="36" name="椭圆 35"/>
          <p:cNvSpPr/>
          <p:nvPr/>
        </p:nvSpPr>
        <p:spPr>
          <a:xfrm>
            <a:off x="5967708" y="4732288"/>
            <a:ext cx="236366" cy="22798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—</a:t>
            </a:r>
            <a:endParaRPr lang="zh-CN" altLang="en-US" dirty="0"/>
          </a:p>
        </p:txBody>
      </p:sp>
      <p:sp>
        <p:nvSpPr>
          <p:cNvPr id="13" name="椭圆 12"/>
          <p:cNvSpPr/>
          <p:nvPr/>
        </p:nvSpPr>
        <p:spPr>
          <a:xfrm>
            <a:off x="2136771" y="3516277"/>
            <a:ext cx="430198" cy="4087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3770041" y="3119282"/>
            <a:ext cx="430198" cy="4087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3818363" y="3925161"/>
            <a:ext cx="430198" cy="4087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5824291" y="2671244"/>
            <a:ext cx="430198" cy="4087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5820574" y="3321731"/>
            <a:ext cx="430198" cy="4087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5842877" y="3931330"/>
            <a:ext cx="430198" cy="4087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5857867" y="4645354"/>
            <a:ext cx="430198" cy="4087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347623" y="764734"/>
            <a:ext cx="11189557" cy="1602685"/>
            <a:chOff x="347623" y="952624"/>
            <a:chExt cx="11189557" cy="1616763"/>
          </a:xfrm>
        </p:grpSpPr>
        <p:sp>
          <p:nvSpPr>
            <p:cNvPr id="17" name="矩形 16"/>
            <p:cNvSpPr/>
            <p:nvPr/>
          </p:nvSpPr>
          <p:spPr>
            <a:xfrm>
              <a:off x="398157" y="997414"/>
              <a:ext cx="8186857" cy="4657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电极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间加高压后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，碰撞电离成为气体</a:t>
              </a:r>
              <a:r>
                <a:rPr lang="zh-CN" altLang="en-US" sz="2000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中产生带电粒子的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最主要</a:t>
              </a:r>
              <a:r>
                <a:rPr lang="zh-CN" altLang="en-US" sz="2000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的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方式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。</a:t>
              </a:r>
              <a:endParaRPr lang="zh-CN" altLang="en-US" sz="24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91917" y="1465054"/>
              <a:ext cx="1114526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阴极溢出的一</a:t>
              </a:r>
              <a:r>
                <a:rPr lang="zh-CN" altLang="en-US" sz="2000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个初始电子，如果空间电场强度足够大，该电子在向阳极运动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时可能会</a:t>
              </a:r>
              <a:r>
                <a:rPr lang="zh-CN" altLang="en-US" sz="2000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引起碰撞电离，产生一个新的电子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，这两个电子继续</a:t>
              </a:r>
              <a:r>
                <a:rPr lang="zh-CN" altLang="en-US" sz="2000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向阳极运动，又会引起新的碰撞电离，产生更多电子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。依</a:t>
              </a:r>
              <a:r>
                <a:rPr lang="zh-CN" altLang="en-US" sz="2000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此，电子将按照几何级数不断增多，类似雪崩似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地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增加，</a:t>
              </a:r>
              <a:r>
                <a:rPr lang="zh-CN" altLang="en-US" sz="2000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这种急剧增大的空间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电子流称为</a:t>
              </a:r>
              <a:r>
                <a:rPr lang="zh-CN" altLang="en-US" sz="2000" dirty="0">
                  <a:solidFill>
                    <a:srgbClr val="FF0000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电子崩</a:t>
              </a:r>
              <a:r>
                <a:rPr lang="zh-CN" altLang="en-US" sz="2000" b="1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。</a:t>
              </a:r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347623" y="952624"/>
              <a:ext cx="11169283" cy="1616763"/>
            </a:xfrm>
            <a:prstGeom prst="roundRect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07720" y="2690881"/>
            <a:ext cx="394571" cy="2461364"/>
            <a:chOff x="707720" y="2542784"/>
            <a:chExt cx="394571" cy="2461364"/>
          </a:xfrm>
        </p:grpSpPr>
        <p:sp>
          <p:nvSpPr>
            <p:cNvPr id="5" name="矩形 4"/>
            <p:cNvSpPr/>
            <p:nvPr/>
          </p:nvSpPr>
          <p:spPr>
            <a:xfrm>
              <a:off x="732773" y="2542784"/>
              <a:ext cx="369518" cy="2461364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07720" y="3338186"/>
              <a:ext cx="3820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FFC000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阴</a:t>
              </a:r>
              <a:endParaRPr lang="en-US" altLang="zh-CN" sz="2000" dirty="0" smtClean="0">
                <a:solidFill>
                  <a:srgbClr val="FFC000"/>
                </a:solidFill>
                <a:latin typeface="方正毡笔黑简体" panose="02010600030101010101" charset="-122"/>
                <a:ea typeface="方正毡笔黑简体" panose="02010600030101010101" charset="-122"/>
              </a:endParaRPr>
            </a:p>
            <a:p>
              <a:endParaRPr lang="en-US" altLang="zh-CN" sz="2000" dirty="0">
                <a:solidFill>
                  <a:srgbClr val="FFC000"/>
                </a:solidFill>
                <a:latin typeface="方正毡笔黑简体" panose="02010600030101010101" charset="-122"/>
                <a:ea typeface="方正毡笔黑简体" panose="02010600030101010101" charset="-122"/>
              </a:endParaRPr>
            </a:p>
            <a:p>
              <a:r>
                <a:rPr lang="zh-CN" altLang="en-US" sz="2000" dirty="0" smtClean="0">
                  <a:solidFill>
                    <a:srgbClr val="FFC000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极</a:t>
              </a:r>
              <a:endParaRPr lang="zh-CN" altLang="en-US" sz="2000" dirty="0">
                <a:solidFill>
                  <a:srgbClr val="FFC000"/>
                </a:solidFill>
                <a:latin typeface="方正毡笔黑简体" panose="02010600030101010101" charset="-122"/>
                <a:ea typeface="方正毡笔黑简体" panose="02010600030101010101" charset="-122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56822" y="5331845"/>
            <a:ext cx="10695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根据汤逊理论，当电子崩产生的正离子轰击阴极，发射出的电子能补偿阴极溢出的初始电子时，电极间空气被击穿，且能自持放电。</a:t>
            </a:r>
            <a:endParaRPr lang="zh-CN" altLang="en-US" sz="20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598794" y="2925531"/>
            <a:ext cx="27217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理想情况下，电子</a:t>
            </a:r>
            <a:r>
              <a:rPr lang="zh-CN" altLang="en-US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数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按</a:t>
            </a:r>
            <a:r>
              <a:rPr lang="en-US" altLang="zh-CN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2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、</a:t>
            </a:r>
            <a:r>
              <a:rPr lang="en-US" altLang="zh-CN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4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、</a:t>
            </a:r>
            <a:r>
              <a:rPr lang="en-US" altLang="zh-CN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8…2</a:t>
            </a:r>
            <a:r>
              <a:rPr lang="en-US" altLang="zh-CN" sz="2000" baseline="30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n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的指数规律增长</a:t>
            </a:r>
            <a:endParaRPr lang="zh-CN" altLang="en-US" sz="20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71847" y="5642009"/>
            <a:ext cx="1066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                                                                由于正离子轰击阴极发射电子的概率非常低，所施加的电场必须保证发生足够多次的电离，满足上述的自持放电条件。</a:t>
            </a:r>
            <a:endParaRPr lang="zh-CN" altLang="en-US" sz="2000" dirty="0"/>
          </a:p>
        </p:txBody>
      </p:sp>
      <p:sp>
        <p:nvSpPr>
          <p:cNvPr id="39" name="椭圆 38"/>
          <p:cNvSpPr/>
          <p:nvPr/>
        </p:nvSpPr>
        <p:spPr>
          <a:xfrm>
            <a:off x="1119510" y="3856258"/>
            <a:ext cx="236366" cy="22798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—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025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1 2.40167E-6 L 0.05444 0.0032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93905E-7 -4.0907E-6 L 0.10459 -0.0492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3" y="-247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44 0.00324 L 0.18663 0.0659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3" y="31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62 L 0.13545 -0.0596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6" y="-307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59 -0.04928 L 0.26765 -0.0337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3" y="76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354E-6 -4.78945E-6 L 0.1322 -0.00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3" y="-16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63 0.06594 L 0.35399 0.165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62" y="4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3548E-6 -0.00347 L 0.11656 -0.0550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2" y="-259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45 -0.05969 L 0.28861 -0.055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8" y="20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2206E-6 4.19713E-6 L 0.11722 -0.0219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1" y="-111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765 -0.03378 L 0.42199 0.0060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10" y="199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3066E-8 2.55437E-6 L 0.11539 -0.0030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70" y="-16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19 -0.00301 L 0.28406 0.047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3" y="252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32E-6 4.0907E-6 L 0.11461 -0.0023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1" y="-11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399 0.1652 L 0.50338 0.2114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3" y="23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0.00116 L -0.38977 0.0067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8" y="278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0.00185 L -0.39172 0.007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5" y="278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0093 L -0.5532 0.00092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4" y="93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9 0.00208 L -0.5588 0.0069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77" y="23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532 L -0.55847 0.00324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46" y="-116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00371 L -0.54655 -0.0132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43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3" grpId="2" animBg="1"/>
      <p:bldP spid="23" grpId="3" animBg="1"/>
      <p:bldP spid="23" grpId="4" animBg="1"/>
      <p:bldP spid="26" grpId="0" animBg="1"/>
      <p:bldP spid="26" grpId="1" animBg="1"/>
      <p:bldP spid="26" grpId="2" animBg="1"/>
      <p:bldP spid="26" grpId="3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30" grpId="0" animBg="1"/>
      <p:bldP spid="30" grpId="1" animBg="1"/>
      <p:bldP spid="32" grpId="0" animBg="1"/>
      <p:bldP spid="32" grpId="1" animBg="1"/>
      <p:bldP spid="34" grpId="0" animBg="1"/>
      <p:bldP spid="34" grpId="1" animBg="1"/>
      <p:bldP spid="36" grpId="0" animBg="1"/>
      <p:bldP spid="36" grpId="1" animBg="1"/>
      <p:bldP spid="13" grpId="0" animBg="1"/>
      <p:bldP spid="13" grpId="1" animBg="1"/>
      <p:bldP spid="24" grpId="0" animBg="1"/>
      <p:bldP spid="24" grpId="1" animBg="1"/>
      <p:bldP spid="25" grpId="0" animBg="1"/>
      <p:bldP spid="25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7" grpId="0"/>
      <p:bldP spid="8" grpId="0"/>
      <p:bldP spid="9" grpId="0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14461" y="441847"/>
            <a:ext cx="1681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zh-CN" altLang="en-US" sz="2400" b="1" dirty="0" smtClean="0">
                <a:solidFill>
                  <a:srgbClr val="FFFF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击穿电场</a:t>
            </a:r>
            <a:endParaRPr lang="zh-CN" altLang="en-US" sz="2400" b="1" dirty="0">
              <a:solidFill>
                <a:srgbClr val="FFFF00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1495" y="975539"/>
            <a:ext cx="10885118" cy="85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Clr>
                <a:srgbClr val="0000FF"/>
              </a:buClr>
            </a:pP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气体击穿电场主要取决于气体密度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，受气压和温度影响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。室温和标准气压下，空气击穿电场约为</a:t>
            </a:r>
            <a:r>
              <a:rPr lang="en-US" altLang="zh-CN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30KV/cm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。</a:t>
            </a:r>
            <a:endParaRPr lang="en-US" altLang="zh-CN" sz="2000" dirty="0" smtClean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02403" y="486020"/>
            <a:ext cx="40318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满足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自持放电所需的</a:t>
            </a:r>
            <a:r>
              <a:rPr lang="zh-CN" altLang="en-US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最低电场强度</a:t>
            </a:r>
            <a:endParaRPr lang="zh-CN" altLang="en-US" sz="20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695725"/>
              </p:ext>
            </p:extLst>
          </p:nvPr>
        </p:nvGraphicFramePr>
        <p:xfrm>
          <a:off x="6483034" y="1750593"/>
          <a:ext cx="2366243" cy="850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Equation" r:id="rId4" imgW="1130040" imgH="406080" progId="Equation.DSMT4">
                  <p:embed/>
                </p:oleObj>
              </mc:Choice>
              <mc:Fallback>
                <p:oleObj name="Equation" r:id="rId4" imgW="113004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83034" y="1750593"/>
                        <a:ext cx="2366243" cy="850784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/>
          <p:cNvSpPr/>
          <p:nvPr/>
        </p:nvSpPr>
        <p:spPr>
          <a:xfrm>
            <a:off x="452692" y="3017622"/>
            <a:ext cx="4336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电子</a:t>
            </a:r>
            <a:r>
              <a:rPr lang="zh-CN" altLang="en-US" sz="2000" b="1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实际</a:t>
            </a:r>
            <a:r>
              <a:rPr lang="zh-CN" altLang="en-US" sz="2000" b="1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自由程等于</a:t>
            </a:r>
            <a:r>
              <a:rPr lang="zh-CN" altLang="en-US" sz="2000" b="1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或大于</a:t>
            </a:r>
            <a:r>
              <a:rPr lang="en-US" altLang="zh-CN" sz="2000" b="1" dirty="0" err="1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X</a:t>
            </a:r>
            <a:r>
              <a:rPr lang="en-US" altLang="zh-CN" sz="2000" b="1" baseline="-25000" dirty="0" err="1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m</a:t>
            </a:r>
            <a:r>
              <a:rPr lang="zh-CN" altLang="en-US" sz="2000" b="1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概率</a:t>
            </a:r>
            <a:r>
              <a:rPr lang="zh-CN" altLang="en-US" sz="2000" b="1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为</a:t>
            </a:r>
            <a:endParaRPr lang="zh-CN" altLang="en-US" sz="20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4214308"/>
              </p:ext>
            </p:extLst>
          </p:nvPr>
        </p:nvGraphicFramePr>
        <p:xfrm>
          <a:off x="6112531" y="3065832"/>
          <a:ext cx="1603192" cy="92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6" imgW="571320" imgH="330120" progId="Equation.DSMT4">
                  <p:embed/>
                </p:oleObj>
              </mc:Choice>
              <mc:Fallback>
                <p:oleObj name="Equation" r:id="rId6" imgW="57132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12531" y="3065832"/>
                        <a:ext cx="1603192" cy="926288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组合 26"/>
          <p:cNvGrpSpPr/>
          <p:nvPr/>
        </p:nvGrpSpPr>
        <p:grpSpPr>
          <a:xfrm>
            <a:off x="8206929" y="2969911"/>
            <a:ext cx="2894340" cy="707886"/>
            <a:chOff x="10209541" y="1420721"/>
            <a:chExt cx="2894340" cy="70788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10209541" y="1420721"/>
                  <a:ext cx="48365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>
                    <a:solidFill>
                      <a:schemeClr val="bg1"/>
                    </a:solidFill>
                    <a:latin typeface="方正毡笔黑简体" panose="02010600030101010101" charset="-122"/>
                    <a:ea typeface="方正毡笔黑简体" panose="02010600030101010101" charset="-122"/>
                  </a:endParaRPr>
                </a:p>
              </p:txBody>
            </p:sp>
          </mc:Choice>
          <mc:Fallback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09541" y="1420721"/>
                  <a:ext cx="483650" cy="400110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TextBox 25"/>
            <p:cNvSpPr txBox="1"/>
            <p:nvPr/>
          </p:nvSpPr>
          <p:spPr>
            <a:xfrm>
              <a:off x="10542050" y="1420721"/>
              <a:ext cx="25618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为电子平均自由程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,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与气体分子密度成反比</a:t>
              </a:r>
              <a:endParaRPr lang="zh-CN" altLang="en-US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60979" y="3400661"/>
            <a:ext cx="5002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即  </a:t>
            </a:r>
            <a:r>
              <a:rPr lang="zh-CN" altLang="en-US" sz="2000" dirty="0" smtClean="0">
                <a:solidFill>
                  <a:srgbClr val="FF00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碰撞后能发生电离的概率</a:t>
            </a:r>
            <a:endParaRPr lang="zh-CN" altLang="en-US" sz="2000" dirty="0">
              <a:solidFill>
                <a:srgbClr val="FF0000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12878" y="5404518"/>
            <a:ext cx="10879597" cy="454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Clr>
                <a:srgbClr val="0000FF"/>
              </a:buClr>
            </a:pPr>
            <a:endParaRPr lang="en-US" altLang="zh-CN" sz="2000" b="1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25713" y="4320043"/>
            <a:ext cx="10894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当</a:t>
            </a:r>
            <a:r>
              <a:rPr lang="zh-CN" altLang="en-US" sz="2000" b="1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气体</a:t>
            </a:r>
            <a:r>
              <a:rPr lang="zh-CN" altLang="en-US" sz="2000" b="1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密度很小时，虽然电子自由程大</a:t>
            </a:r>
            <a:r>
              <a:rPr lang="zh-CN" altLang="en-US" sz="2000" b="1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，电离概率大，</a:t>
            </a:r>
            <a:r>
              <a:rPr lang="zh-CN" altLang="en-US" sz="2000" b="1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但碰撞</a:t>
            </a:r>
            <a:r>
              <a:rPr lang="zh-CN" altLang="en-US" sz="2000" b="1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总数很小</a:t>
            </a:r>
            <a:r>
              <a:rPr lang="zh-CN" altLang="en-US" sz="2000" b="1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，</a:t>
            </a:r>
            <a:r>
              <a:rPr lang="zh-CN" altLang="en-US" sz="2000" b="1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为达到自持放电需要的电离</a:t>
            </a:r>
            <a:r>
              <a:rPr lang="zh-CN" altLang="en-US" sz="2000" b="1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次数，</a:t>
            </a:r>
            <a:r>
              <a:rPr lang="zh-CN" altLang="en-US" sz="2000" b="1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应进一步增加</a:t>
            </a:r>
            <a:r>
              <a:rPr lang="zh-CN" altLang="en-US" sz="2000" b="1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电离概率，即减小</a:t>
            </a:r>
            <a:r>
              <a:rPr lang="en-US" altLang="zh-CN" sz="2000" dirty="0" err="1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x</a:t>
            </a:r>
            <a:r>
              <a:rPr lang="en-US" altLang="zh-CN" sz="2000" b="1" baseline="-25000" dirty="0" err="1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m</a:t>
            </a:r>
            <a:r>
              <a:rPr lang="zh-CN" altLang="en-US" sz="2000" b="1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，增加电场强度。</a:t>
            </a:r>
            <a:endParaRPr lang="zh-CN" altLang="en-US" sz="2000" dirty="0"/>
          </a:p>
        </p:txBody>
      </p:sp>
      <p:sp>
        <p:nvSpPr>
          <p:cNvPr id="31" name="矩形 30"/>
          <p:cNvSpPr/>
          <p:nvPr/>
        </p:nvSpPr>
        <p:spPr>
          <a:xfrm>
            <a:off x="419415" y="5265931"/>
            <a:ext cx="108947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zh-CN" altLang="en-US" sz="2000" b="1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当气体</a:t>
            </a:r>
            <a:r>
              <a:rPr lang="zh-CN" altLang="en-US" sz="2000" b="1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密度很大时，虽然碰撞总次数多，但电子平均自由程小，碰撞发生的电离概率低，</a:t>
            </a:r>
            <a:r>
              <a:rPr lang="zh-CN" altLang="en-US" sz="2000" b="1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为达到自持放电需要的电离</a:t>
            </a:r>
            <a:r>
              <a:rPr lang="zh-CN" altLang="en-US" sz="2000" b="1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次数</a:t>
            </a:r>
            <a:r>
              <a:rPr lang="zh-CN" altLang="en-US" sz="2000" b="1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，应</a:t>
            </a:r>
            <a:r>
              <a:rPr lang="zh-CN" altLang="en-US" sz="2000" b="1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增加电离概率，即减小</a:t>
            </a:r>
            <a:r>
              <a:rPr lang="en-US" altLang="zh-CN" sz="2000" dirty="0" err="1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x</a:t>
            </a:r>
            <a:r>
              <a:rPr lang="en-US" altLang="zh-CN" sz="2000" b="1" baseline="-25000" dirty="0" err="1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m</a:t>
            </a:r>
            <a:r>
              <a:rPr lang="zh-CN" altLang="en-US" sz="2000" b="1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，增加电场强度</a:t>
            </a:r>
            <a:r>
              <a:rPr lang="zh-CN" altLang="en-US" sz="2000" b="1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。</a:t>
            </a:r>
            <a:endParaRPr lang="en-US" altLang="zh-CN" sz="2000" b="1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452690" y="2118337"/>
            <a:ext cx="5346335" cy="762848"/>
            <a:chOff x="452690" y="2118337"/>
            <a:chExt cx="5346335" cy="762848"/>
          </a:xfrm>
        </p:grpSpPr>
        <p:sp>
          <p:nvSpPr>
            <p:cNvPr id="3" name="矩形 2"/>
            <p:cNvSpPr/>
            <p:nvPr/>
          </p:nvSpPr>
          <p:spPr>
            <a:xfrm>
              <a:off x="452690" y="2118337"/>
              <a:ext cx="534633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为产生电离，电子两次碰撞间运动距离至少为</a:t>
              </a:r>
              <a:endParaRPr lang="zh-CN" altLang="en-US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2667630" y="2478704"/>
              <a:ext cx="2146195" cy="7557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矩形 35"/>
            <p:cNvSpPr/>
            <p:nvPr/>
          </p:nvSpPr>
          <p:spPr>
            <a:xfrm>
              <a:off x="2696325" y="2481075"/>
              <a:ext cx="19912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rgbClr val="FFC000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实际自由程长度</a:t>
              </a:r>
              <a:endParaRPr lang="zh-CN" altLang="en-US" sz="20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970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" grpId="0"/>
      <p:bldP spid="7" grpId="0"/>
      <p:bldP spid="28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0103" y="337321"/>
            <a:ext cx="3152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FF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激发</a:t>
            </a:r>
            <a:r>
              <a:rPr lang="zh-CN" altLang="en-US" sz="2400" dirty="0" smtClean="0">
                <a:solidFill>
                  <a:srgbClr val="FFFF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与发光</a:t>
            </a:r>
            <a:endParaRPr lang="zh-CN" altLang="en-US" sz="2400" dirty="0">
              <a:solidFill>
                <a:srgbClr val="FFFF00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582446" y="2648862"/>
            <a:ext cx="1068887" cy="102504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2223367" y="2308571"/>
            <a:ext cx="1828800" cy="175364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2962401" y="3041344"/>
            <a:ext cx="281836" cy="2943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+</a:t>
            </a:r>
            <a:endParaRPr lang="zh-CN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674303" y="3598751"/>
            <a:ext cx="100208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气体分子</a:t>
            </a:r>
            <a:endParaRPr lang="zh-CN" altLang="en-US" sz="16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651337" y="2611283"/>
            <a:ext cx="281836" cy="29436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—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68250" y="4243841"/>
            <a:ext cx="1052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激发</a:t>
            </a:r>
            <a:endParaRPr lang="zh-CN" altLang="en-US" sz="24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5997877" y="2776211"/>
            <a:ext cx="1068887" cy="102504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5638798" y="2435920"/>
            <a:ext cx="1828800" cy="175364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6377832" y="3168693"/>
            <a:ext cx="281836" cy="2943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+</a:t>
            </a:r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089734" y="3726100"/>
            <a:ext cx="100208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气体分子</a:t>
            </a:r>
            <a:endParaRPr lang="zh-CN" altLang="en-US" sz="16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64087" y="930375"/>
            <a:ext cx="10772383" cy="1049565"/>
            <a:chOff x="764087" y="930375"/>
            <a:chExt cx="10772383" cy="1049565"/>
          </a:xfrm>
        </p:grpSpPr>
        <p:sp>
          <p:nvSpPr>
            <p:cNvPr id="66" name="圆角矩形 65"/>
            <p:cNvSpPr/>
            <p:nvPr/>
          </p:nvSpPr>
          <p:spPr>
            <a:xfrm>
              <a:off x="764087" y="930375"/>
              <a:ext cx="10772383" cy="1049565"/>
            </a:xfrm>
            <a:prstGeom prst="roundRect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/>
            <p:cNvSpPr/>
            <p:nvPr/>
          </p:nvSpPr>
          <p:spPr>
            <a:xfrm>
              <a:off x="901874" y="1078661"/>
              <a:ext cx="10396603" cy="823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电离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得到的电子，在电场的加速下若获得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大于分子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激发能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的动能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，当它们与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气体分子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碰撞时，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可以将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它们激发到较高能级，受激发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的分子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向低能级跃迁时辐射出光能。</a:t>
              </a:r>
              <a:endParaRPr lang="zh-CN" altLang="en-US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endParaRPr>
            </a:p>
          </p:txBody>
        </p:sp>
      </p:grpSp>
      <p:sp>
        <p:nvSpPr>
          <p:cNvPr id="25" name="椭圆 24"/>
          <p:cNvSpPr/>
          <p:nvPr/>
        </p:nvSpPr>
        <p:spPr>
          <a:xfrm>
            <a:off x="5991612" y="2381641"/>
            <a:ext cx="281836" cy="29436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—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08524" y="4333611"/>
            <a:ext cx="1413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去激发</a:t>
            </a:r>
            <a:endParaRPr lang="zh-CN" altLang="en-US" sz="24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 rot="6869802">
            <a:off x="8282180" y="2740444"/>
            <a:ext cx="404265" cy="1413850"/>
            <a:chOff x="8273441" y="2411261"/>
            <a:chExt cx="1135694" cy="2501029"/>
          </a:xfrm>
        </p:grpSpPr>
        <p:sp>
          <p:nvSpPr>
            <p:cNvPr id="3" name="等腰三角形 2"/>
            <p:cNvSpPr/>
            <p:nvPr/>
          </p:nvSpPr>
          <p:spPr>
            <a:xfrm>
              <a:off x="8273441" y="2411261"/>
              <a:ext cx="569934" cy="1396652"/>
            </a:xfrm>
            <a:prstGeom prst="triangle">
              <a:avLst>
                <a:gd name="adj" fmla="val 983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等腰三角形 26"/>
            <p:cNvSpPr/>
            <p:nvPr/>
          </p:nvSpPr>
          <p:spPr>
            <a:xfrm rot="10800000">
              <a:off x="8839201" y="3515638"/>
              <a:ext cx="569934" cy="1396652"/>
            </a:xfrm>
            <a:prstGeom prst="triangle">
              <a:avLst>
                <a:gd name="adj" fmla="val 983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椭圆 27"/>
          <p:cNvSpPr/>
          <p:nvPr/>
        </p:nvSpPr>
        <p:spPr>
          <a:xfrm>
            <a:off x="1118987" y="3164516"/>
            <a:ext cx="281836" cy="29436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—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4718" y="4751003"/>
            <a:ext cx="3152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FF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热量的产生</a:t>
            </a:r>
            <a:endParaRPr lang="zh-CN" altLang="en-US" sz="2400" dirty="0">
              <a:solidFill>
                <a:srgbClr val="FFFF00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005084" y="5335259"/>
            <a:ext cx="10738533" cy="838830"/>
            <a:chOff x="1005084" y="5335259"/>
            <a:chExt cx="10738533" cy="838830"/>
          </a:xfrm>
        </p:grpSpPr>
        <p:sp>
          <p:nvSpPr>
            <p:cNvPr id="9" name="矩形 8"/>
            <p:cNvSpPr/>
            <p:nvPr/>
          </p:nvSpPr>
          <p:spPr>
            <a:xfrm>
              <a:off x="1037830" y="5403170"/>
              <a:ext cx="1061510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空气击穿后发生电子雪崩，电阻陡然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减小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。电弧放电装置</a:t>
              </a:r>
              <a:r>
                <a:rPr lang="zh-CN" altLang="en-US" sz="2000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一般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使用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大功率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电源，可以</a:t>
              </a:r>
              <a:r>
                <a:rPr lang="zh-CN" altLang="zh-CN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提供</a:t>
              </a:r>
              <a:r>
                <a:rPr lang="zh-CN" altLang="zh-CN" sz="2000" dirty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足够大的</a:t>
              </a:r>
              <a:r>
                <a:rPr lang="zh-CN" altLang="zh-CN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电流，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由电流的热效应，在导电区域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2010600030101010101" charset="-122"/>
                  <a:ea typeface="方正毡笔黑简体" panose="02010600030101010101" charset="-122"/>
                </a:rPr>
                <a:t>产生高温高热。</a:t>
              </a:r>
              <a:endParaRPr lang="zh-CN" altLang="en-US" sz="2000" dirty="0"/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05084" y="5335259"/>
              <a:ext cx="10738533" cy="838830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889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654E-6 -2.59259E-6 L 0.07747 -0.00185 " pathEditMode="relative" rAng="0" ptsTypes="AA">
                                      <p:cBhvr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46 -0.00185 L -0.00508 -0.00347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7" y="-9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2429E-6 -7.40741E-7 L -0.01705 -0.0331 " pathEditMode="relative" rAng="0" ptsTypes="AA">
                                      <p:cBhvr>
                                        <p:cTn id="1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6051E-6 -3.28089E-6 L 0.01251 0.0442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219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8" grpId="0" animBg="1"/>
      <p:bldP spid="2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669" y="1094898"/>
            <a:ext cx="2840037" cy="4186237"/>
          </a:xfrm>
          <a:prstGeom prst="rect">
            <a:avLst/>
          </a:prstGeom>
          <a:noFill/>
          <a:ln w="38100" cmpd="dbl">
            <a:solidFill>
              <a:srgbClr val="FF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617157" y="1187083"/>
            <a:ext cx="6191722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1pPr>
            <a:lvl2pPr marL="742950" indent="-285750"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2pPr>
            <a:lvl3pPr marL="1143000" indent="-228600"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3pPr>
            <a:lvl4pPr marL="1600200" indent="-228600"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4pPr>
            <a:lvl5pPr marL="2057400" indent="-228600"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zh-CN" altLang="en-US" dirty="0">
                <a:latin typeface="Times New Roman" pitchFamily="18" charset="0"/>
              </a:rPr>
              <a:t>        </a:t>
            </a:r>
            <a:r>
              <a:rPr lang="zh-CN" altLang="en-US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二根呈羊角形的管状电极，一极接高压电，</a:t>
            </a:r>
            <a:r>
              <a:rPr lang="zh-CN" altLang="en-US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另</a:t>
            </a:r>
            <a:r>
              <a:rPr lang="zh-CN" altLang="en-US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一极接地</a:t>
            </a:r>
            <a:r>
              <a:rPr lang="zh-CN" altLang="en-US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。两根电极之间的高电压使极间最狭窄处的电场极强。当</a:t>
            </a:r>
            <a:r>
              <a:rPr lang="zh-CN" altLang="en-US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电压达到</a:t>
            </a:r>
            <a:r>
              <a:rPr lang="en-US" altLang="zh-CN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5</a:t>
            </a:r>
            <a:r>
              <a:rPr lang="zh-CN" altLang="en-US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万</a:t>
            </a:r>
            <a:r>
              <a:rPr lang="zh-CN" altLang="en-US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伏左右时，底部空气</a:t>
            </a:r>
            <a:r>
              <a:rPr lang="zh-CN" altLang="en-US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电离</a:t>
            </a:r>
            <a:r>
              <a:rPr lang="zh-CN" altLang="en-US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而导电，产生发光的电弧，</a:t>
            </a:r>
            <a:r>
              <a:rPr lang="zh-CN" altLang="en-US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同时</a:t>
            </a:r>
            <a:r>
              <a:rPr lang="zh-CN" altLang="en-US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产生大量热量。</a:t>
            </a:r>
            <a:endParaRPr lang="zh-CN" altLang="en-US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441738" y="468682"/>
            <a:ext cx="64043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1pPr>
            <a:lvl2pPr marL="742950" indent="-285750"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2pPr>
            <a:lvl3pPr marL="1143000" indent="-228600"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3pPr>
            <a:lvl4pPr marL="1600200" indent="-228600"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4pPr>
            <a:lvl5pPr marL="2057400" indent="-228600"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9pPr>
          </a:lstStyle>
          <a:p>
            <a:pPr eaLnBrk="1" hangingPunct="1"/>
            <a:r>
              <a:rPr lang="zh-CN" altLang="en-US" b="1" dirty="0">
                <a:latin typeface="Times New Roman" pitchFamily="18" charset="0"/>
              </a:rPr>
              <a:t> </a:t>
            </a:r>
            <a:r>
              <a:rPr lang="zh-CN" altLang="en-US" sz="2400" dirty="0">
                <a:solidFill>
                  <a:srgbClr val="FFFF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“雅各布天梯”展示了电弧产生和消失的</a:t>
            </a:r>
            <a:r>
              <a:rPr lang="zh-CN" altLang="en-US" sz="2400" dirty="0" smtClean="0">
                <a:solidFill>
                  <a:srgbClr val="FFFF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过程</a:t>
            </a:r>
            <a:endParaRPr lang="zh-CN" altLang="en-US" sz="24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6852" y="3219467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        击穿后的带电气体</a:t>
            </a:r>
            <a:r>
              <a:rPr lang="zh-CN" altLang="zh-CN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由于</a:t>
            </a:r>
            <a:r>
              <a:rPr lang="zh-CN" altLang="zh-CN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温度升高</a:t>
            </a:r>
            <a:r>
              <a:rPr lang="zh-CN" altLang="zh-CN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密度</a:t>
            </a:r>
            <a:r>
              <a:rPr lang="zh-CN" altLang="en-US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减小</a:t>
            </a:r>
            <a:r>
              <a:rPr lang="zh-CN" altLang="zh-CN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而</a:t>
            </a:r>
            <a:r>
              <a:rPr lang="zh-CN" altLang="zh-CN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上升</a:t>
            </a:r>
            <a:r>
              <a:rPr lang="zh-CN" altLang="zh-CN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，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表现为</a:t>
            </a:r>
            <a:r>
              <a:rPr lang="zh-CN" altLang="zh-CN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弧光</a:t>
            </a:r>
            <a:r>
              <a:rPr lang="zh-CN" altLang="zh-CN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区逐渐上移</a:t>
            </a:r>
            <a:r>
              <a:rPr lang="zh-CN" altLang="zh-CN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，沿</a:t>
            </a:r>
            <a:r>
              <a:rPr lang="zh-CN" altLang="zh-CN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“天梯”向上爬</a:t>
            </a:r>
            <a:r>
              <a:rPr lang="zh-CN" altLang="zh-CN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。</a:t>
            </a:r>
            <a:r>
              <a:rPr lang="zh-CN" altLang="en-US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一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开始，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由于气体密度适度减小导致击穿电场略微降低，极间场强能够维持放电。</a:t>
            </a:r>
            <a:r>
              <a:rPr lang="zh-CN" altLang="zh-CN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当</a:t>
            </a:r>
            <a:r>
              <a:rPr lang="zh-CN" altLang="zh-CN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弧光区上升至一定的高度时</a:t>
            </a:r>
            <a:r>
              <a:rPr lang="zh-CN" altLang="zh-CN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，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电极</a:t>
            </a:r>
            <a:r>
              <a:rPr lang="zh-CN" altLang="zh-CN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间距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的增加导致</a:t>
            </a:r>
            <a:r>
              <a:rPr lang="zh-CN" altLang="zh-CN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场强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减小到</a:t>
            </a:r>
            <a:r>
              <a:rPr lang="zh-CN" altLang="zh-CN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不</a:t>
            </a:r>
            <a:r>
              <a:rPr lang="zh-CN" altLang="zh-CN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足以击穿空气</a:t>
            </a:r>
            <a:r>
              <a:rPr lang="zh-CN" altLang="zh-CN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，</a:t>
            </a:r>
            <a:r>
              <a:rPr lang="zh-CN" altLang="en-US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电</a:t>
            </a:r>
            <a:r>
              <a:rPr lang="zh-CN" altLang="zh-CN" sz="20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弧熄灭</a:t>
            </a:r>
            <a:r>
              <a:rPr lang="zh-CN" altLang="zh-CN" sz="20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。此时高压再次将电极底部的空气击穿，发生第二轮电弧放电，如此周而复始。</a:t>
            </a:r>
          </a:p>
        </p:txBody>
      </p:sp>
    </p:spTree>
    <p:extLst>
      <p:ext uri="{BB962C8B-B14F-4D97-AF65-F5344CB8AC3E}">
        <p14:creationId xmlns:p14="http://schemas.microsoft.com/office/powerpoint/2010/main" val="316773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448001" y="744255"/>
            <a:ext cx="17956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1pPr>
            <a:lvl2pPr marL="742950" indent="-285750"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2pPr>
            <a:lvl3pPr marL="1143000" indent="-228600"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3pPr>
            <a:lvl4pPr marL="1600200" indent="-228600"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4pPr>
            <a:lvl5pPr marL="2057400" indent="-228600"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66"/>
                </a:solidFill>
                <a:latin typeface="Tahoma" pitchFamily="34" charset="0"/>
                <a:ea typeface="楷体_GB2312" pitchFamily="49" charset="-122"/>
              </a:defRPr>
            </a:lvl9pPr>
          </a:lstStyle>
          <a:p>
            <a:pPr eaLnBrk="1" hangingPunct="1"/>
            <a:r>
              <a:rPr lang="zh-CN" altLang="en-US" b="1" dirty="0">
                <a:latin typeface="Times New Roman" pitchFamily="18" charset="0"/>
              </a:rPr>
              <a:t> </a:t>
            </a:r>
            <a:r>
              <a:rPr lang="zh-CN" altLang="en-US" sz="2400" b="1" dirty="0" smtClean="0">
                <a:latin typeface="方正毡笔黑简体" panose="02010600030101010101" charset="-122"/>
                <a:ea typeface="方正毡笔黑简体" panose="02010600030101010101" charset="-122"/>
              </a:rPr>
              <a:t>查阅与思考</a:t>
            </a:r>
            <a:endParaRPr lang="zh-CN" altLang="en-US" sz="2400" dirty="0">
              <a:solidFill>
                <a:srgbClr val="FFFF00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8346" y="1572016"/>
            <a:ext cx="8298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1. </a:t>
            </a:r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弧光放电有哪些典型应用？</a:t>
            </a:r>
            <a:endParaRPr lang="zh-CN" altLang="en-US" sz="24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5487" y="2181616"/>
            <a:ext cx="10544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2</a:t>
            </a:r>
            <a:r>
              <a:rPr lang="en-US" altLang="zh-CN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. </a:t>
            </a:r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空气中主要成分为氧分子，氮分子和二氧化碳分子，其中电离电位最低的</a:t>
            </a:r>
            <a:r>
              <a:rPr lang="zh-CN" altLang="en-US" sz="2400" dirty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是</a:t>
            </a:r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氧分子，为</a:t>
            </a:r>
            <a:r>
              <a:rPr lang="en-US" altLang="zh-CN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12.5V</a:t>
            </a:r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，若采用光电离的方法，光子的频率必须大于多少（波长必须小于多少），属于哪种性质的射线？</a:t>
            </a:r>
            <a:endParaRPr lang="zh-CN" altLang="en-US" sz="24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7574" y="3611671"/>
            <a:ext cx="10636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3. </a:t>
            </a:r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气体分子的电离电位只需要几十伏，</a:t>
            </a:r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为什么在实验中将</a:t>
            </a:r>
            <a:r>
              <a:rPr lang="zh-CN" altLang="en-US" sz="2400" dirty="0" smtClean="0">
                <a:solidFill>
                  <a:schemeClr val="bg1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空气击穿，电极之间的电压要几万伏？</a:t>
            </a:r>
            <a:endParaRPr lang="zh-CN" altLang="en-US" sz="2400" dirty="0">
              <a:solidFill>
                <a:schemeClr val="bg1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6405" y="4590789"/>
            <a:ext cx="551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</a:rPr>
              <a:t>*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2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主题1">
  <a:themeElements>
    <a:clrScheme name="主管人员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主管人员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主管人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1204</TotalTime>
  <Words>1309</Words>
  <Application>Microsoft Office PowerPoint</Application>
  <PresentationFormat>自定义</PresentationFormat>
  <Paragraphs>92</Paragraphs>
  <Slides>8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7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9" baseType="lpstr">
      <vt:lpstr>Arial</vt:lpstr>
      <vt:lpstr>宋体</vt:lpstr>
      <vt:lpstr>Palatino Linotype</vt:lpstr>
      <vt:lpstr>Wingdings</vt:lpstr>
      <vt:lpstr>Cambria Math</vt:lpstr>
      <vt:lpstr>Times New Roman</vt:lpstr>
      <vt:lpstr>楷体</vt:lpstr>
      <vt:lpstr>楷体_GB2312</vt:lpstr>
      <vt:lpstr>Courier New</vt:lpstr>
      <vt:lpstr>Century Gothic</vt:lpstr>
      <vt:lpstr>方正毡笔黑简体</vt:lpstr>
      <vt:lpstr>幼圆</vt:lpstr>
      <vt:lpstr>Calibri</vt:lpstr>
      <vt:lpstr>主题1</vt:lpstr>
      <vt:lpstr>自定义设计方案</vt:lpstr>
      <vt:lpstr>1_自定义设计方案</vt:lpstr>
      <vt:lpstr>2_自定义设计方案</vt:lpstr>
      <vt:lpstr>3_自定义设计方案</vt:lpstr>
      <vt:lpstr>4_自定义设计方案</vt:lpstr>
      <vt:lpstr>5_自定义设计方案</vt:lpstr>
      <vt:lpstr>MathType 6.0 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>熊猫办公</dc:creator>
  <cp:lastModifiedBy>yuan</cp:lastModifiedBy>
  <cp:revision>89</cp:revision>
  <dcterms:created xsi:type="dcterms:W3CDTF">2016-05-03T10:37:00Z</dcterms:created>
  <dcterms:modified xsi:type="dcterms:W3CDTF">2020-08-10T15:24:23Z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